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256" r:id="rId2"/>
    <p:sldId id="306" r:id="rId3"/>
    <p:sldId id="302" r:id="rId4"/>
    <p:sldId id="264" r:id="rId5"/>
    <p:sldId id="301" r:id="rId6"/>
    <p:sldId id="294" r:id="rId7"/>
    <p:sldId id="304" r:id="rId8"/>
    <p:sldId id="260" r:id="rId9"/>
    <p:sldId id="261" r:id="rId10"/>
    <p:sldId id="305" r:id="rId11"/>
    <p:sldId id="263" r:id="rId12"/>
    <p:sldId id="269" r:id="rId13"/>
    <p:sldId id="262" r:id="rId14"/>
    <p:sldId id="259" r:id="rId15"/>
    <p:sldId id="280" r:id="rId16"/>
    <p:sldId id="281" r:id="rId17"/>
    <p:sldId id="282" r:id="rId18"/>
    <p:sldId id="283" r:id="rId19"/>
    <p:sldId id="308" r:id="rId20"/>
    <p:sldId id="284" r:id="rId21"/>
    <p:sldId id="267" r:id="rId22"/>
    <p:sldId id="270" r:id="rId23"/>
    <p:sldId id="300" r:id="rId24"/>
    <p:sldId id="307" r:id="rId25"/>
    <p:sldId id="271" r:id="rId26"/>
    <p:sldId id="268" r:id="rId27"/>
    <p:sldId id="277" r:id="rId28"/>
    <p:sldId id="278" r:id="rId29"/>
    <p:sldId id="279" r:id="rId30"/>
    <p:sldId id="275" r:id="rId31"/>
    <p:sldId id="274" r:id="rId32"/>
    <p:sldId id="298" r:id="rId33"/>
    <p:sldId id="276" r:id="rId34"/>
    <p:sldId id="272" r:id="rId35"/>
    <p:sldId id="273" r:id="rId36"/>
    <p:sldId id="290" r:id="rId37"/>
    <p:sldId id="285" r:id="rId38"/>
    <p:sldId id="286" r:id="rId39"/>
    <p:sldId id="287" r:id="rId40"/>
    <p:sldId id="288" r:id="rId41"/>
    <p:sldId id="289" r:id="rId42"/>
    <p:sldId id="291" r:id="rId43"/>
    <p:sldId id="309" r:id="rId44"/>
    <p:sldId id="292" r:id="rId45"/>
    <p:sldId id="303" r:id="rId46"/>
    <p:sldId id="257" r:id="rId47"/>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4660"/>
  </p:normalViewPr>
  <p:slideViewPr>
    <p:cSldViewPr>
      <p:cViewPr varScale="1">
        <p:scale>
          <a:sx n="46" d="100"/>
          <a:sy n="46" d="100"/>
        </p:scale>
        <p:origin x="-67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0B58F-874C-4A02-9519-A08DA78C7CB5}"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41F5D920-E8C7-4D04-969A-E4DEE22D44E1}">
      <dgm:prSet phldrT="[Text]" custT="1"/>
      <dgm:spPr/>
      <dgm:t>
        <a:bodyPr/>
        <a:lstStyle/>
        <a:p>
          <a:r>
            <a:rPr lang="en-US" sz="2800" b="1" dirty="0" smtClean="0">
              <a:solidFill>
                <a:srgbClr val="FF0000"/>
              </a:solidFill>
            </a:rPr>
            <a:t>The Central Powers</a:t>
          </a:r>
        </a:p>
        <a:p>
          <a:r>
            <a:rPr lang="en-US" sz="1600" dirty="0" smtClean="0"/>
            <a:t>-Austria-Hungary</a:t>
          </a:r>
        </a:p>
        <a:p>
          <a:r>
            <a:rPr lang="en-US" sz="1600" dirty="0" smtClean="0"/>
            <a:t>-Germany</a:t>
          </a:r>
        </a:p>
        <a:p>
          <a:r>
            <a:rPr lang="en-US" sz="1600" dirty="0" smtClean="0"/>
            <a:t>-Turkey (Ottoman Empire)</a:t>
          </a:r>
        </a:p>
        <a:p>
          <a:r>
            <a:rPr lang="en-US" sz="1600" dirty="0" smtClean="0"/>
            <a:t>-Bulgaria</a:t>
          </a:r>
        </a:p>
        <a:p>
          <a:endParaRPr lang="en-US" sz="1600" dirty="0"/>
        </a:p>
      </dgm:t>
    </dgm:pt>
    <dgm:pt modelId="{5CC0C4ED-9235-4ED8-B390-1B6234CE15AB}" type="parTrans" cxnId="{BD63A474-7022-44F9-BD79-BC474A230208}">
      <dgm:prSet/>
      <dgm:spPr/>
      <dgm:t>
        <a:bodyPr/>
        <a:lstStyle/>
        <a:p>
          <a:endParaRPr lang="en-US"/>
        </a:p>
      </dgm:t>
    </dgm:pt>
    <dgm:pt modelId="{72CE6FB5-4578-46DA-9E5B-C653F6A0C34A}" type="sibTrans" cxnId="{BD63A474-7022-44F9-BD79-BC474A230208}">
      <dgm:prSet/>
      <dgm:spPr/>
      <dgm:t>
        <a:bodyPr/>
        <a:lstStyle/>
        <a:p>
          <a:endParaRPr lang="en-US"/>
        </a:p>
      </dgm:t>
    </dgm:pt>
    <dgm:pt modelId="{16213CB1-71B0-4979-932C-4569AB6F4711}">
      <dgm:prSet phldrT="[Text]" custT="1"/>
      <dgm:spPr/>
      <dgm:t>
        <a:bodyPr/>
        <a:lstStyle/>
        <a:p>
          <a:r>
            <a:rPr lang="en-US" sz="2800" b="1" dirty="0" smtClean="0">
              <a:solidFill>
                <a:srgbClr val="FFFF00"/>
              </a:solidFill>
            </a:rPr>
            <a:t>The Allies</a:t>
          </a:r>
        </a:p>
        <a:p>
          <a:r>
            <a:rPr lang="en-US" sz="1600" dirty="0" smtClean="0"/>
            <a:t>-Russia (dropped out in 1917)</a:t>
          </a:r>
        </a:p>
        <a:p>
          <a:r>
            <a:rPr lang="en-US" sz="1600" dirty="0" smtClean="0"/>
            <a:t>-France</a:t>
          </a:r>
        </a:p>
        <a:p>
          <a:r>
            <a:rPr lang="en-US" sz="1600" dirty="0" smtClean="0"/>
            <a:t>-The United Kingdom</a:t>
          </a:r>
        </a:p>
        <a:p>
          <a:r>
            <a:rPr lang="en-US" sz="1600" dirty="0" smtClean="0"/>
            <a:t>-Italy (joined 1915)</a:t>
          </a:r>
        </a:p>
        <a:p>
          <a:r>
            <a:rPr lang="en-US" sz="1600" dirty="0" smtClean="0"/>
            <a:t>-United States (joined 1917)</a:t>
          </a:r>
          <a:endParaRPr lang="en-US" sz="1600" dirty="0"/>
        </a:p>
      </dgm:t>
    </dgm:pt>
    <dgm:pt modelId="{D5154ED7-DD38-40B1-A6DB-E80E2DFE8363}" type="parTrans" cxnId="{06952BCE-D68D-450F-AEA7-062A525A78A9}">
      <dgm:prSet/>
      <dgm:spPr/>
      <dgm:t>
        <a:bodyPr/>
        <a:lstStyle/>
        <a:p>
          <a:endParaRPr lang="en-US"/>
        </a:p>
      </dgm:t>
    </dgm:pt>
    <dgm:pt modelId="{6EE9C819-592F-42ED-88E2-2EC3FE5D4A73}" type="sibTrans" cxnId="{06952BCE-D68D-450F-AEA7-062A525A78A9}">
      <dgm:prSet/>
      <dgm:spPr/>
      <dgm:t>
        <a:bodyPr/>
        <a:lstStyle/>
        <a:p>
          <a:endParaRPr lang="en-US"/>
        </a:p>
      </dgm:t>
    </dgm:pt>
    <dgm:pt modelId="{8ED177D3-F3F5-428E-9F5E-56DA85C5FD90}" type="pres">
      <dgm:prSet presAssocID="{44C0B58F-874C-4A02-9519-A08DA78C7CB5}" presName="diagram" presStyleCnt="0">
        <dgm:presLayoutVars>
          <dgm:dir/>
          <dgm:resizeHandles val="exact"/>
        </dgm:presLayoutVars>
      </dgm:prSet>
      <dgm:spPr/>
      <dgm:t>
        <a:bodyPr/>
        <a:lstStyle/>
        <a:p>
          <a:endParaRPr lang="en-US"/>
        </a:p>
      </dgm:t>
    </dgm:pt>
    <dgm:pt modelId="{4BFE0FA4-1EDF-41A8-B102-F5B5414F3B91}" type="pres">
      <dgm:prSet presAssocID="{41F5D920-E8C7-4D04-969A-E4DEE22D44E1}" presName="arrow" presStyleLbl="node1" presStyleIdx="0" presStyleCnt="2">
        <dgm:presLayoutVars>
          <dgm:bulletEnabled val="1"/>
        </dgm:presLayoutVars>
      </dgm:prSet>
      <dgm:spPr/>
      <dgm:t>
        <a:bodyPr/>
        <a:lstStyle/>
        <a:p>
          <a:endParaRPr lang="en-US"/>
        </a:p>
      </dgm:t>
    </dgm:pt>
    <dgm:pt modelId="{1BE382AE-07B8-42E6-942B-1E789A1DFDE0}" type="pres">
      <dgm:prSet presAssocID="{16213CB1-71B0-4979-932C-4569AB6F4711}" presName="arrow" presStyleLbl="node1" presStyleIdx="1" presStyleCnt="2">
        <dgm:presLayoutVars>
          <dgm:bulletEnabled val="1"/>
        </dgm:presLayoutVars>
      </dgm:prSet>
      <dgm:spPr/>
      <dgm:t>
        <a:bodyPr/>
        <a:lstStyle/>
        <a:p>
          <a:endParaRPr lang="en-US"/>
        </a:p>
      </dgm:t>
    </dgm:pt>
  </dgm:ptLst>
  <dgm:cxnLst>
    <dgm:cxn modelId="{BF5E0FB9-308B-44C5-824B-0CCB6FF6656B}" type="presOf" srcId="{41F5D920-E8C7-4D04-969A-E4DEE22D44E1}" destId="{4BFE0FA4-1EDF-41A8-B102-F5B5414F3B91}" srcOrd="0" destOrd="0" presId="urn:microsoft.com/office/officeart/2005/8/layout/arrow5"/>
    <dgm:cxn modelId="{F25F0B8D-11D8-4757-B6CD-9E77A640CDDC}" type="presOf" srcId="{44C0B58F-874C-4A02-9519-A08DA78C7CB5}" destId="{8ED177D3-F3F5-428E-9F5E-56DA85C5FD90}" srcOrd="0" destOrd="0" presId="urn:microsoft.com/office/officeart/2005/8/layout/arrow5"/>
    <dgm:cxn modelId="{F012CBA6-516B-4531-872A-13FC4D363A6A}" type="presOf" srcId="{16213CB1-71B0-4979-932C-4569AB6F4711}" destId="{1BE382AE-07B8-42E6-942B-1E789A1DFDE0}" srcOrd="0" destOrd="0" presId="urn:microsoft.com/office/officeart/2005/8/layout/arrow5"/>
    <dgm:cxn modelId="{06952BCE-D68D-450F-AEA7-062A525A78A9}" srcId="{44C0B58F-874C-4A02-9519-A08DA78C7CB5}" destId="{16213CB1-71B0-4979-932C-4569AB6F4711}" srcOrd="1" destOrd="0" parTransId="{D5154ED7-DD38-40B1-A6DB-E80E2DFE8363}" sibTransId="{6EE9C819-592F-42ED-88E2-2EC3FE5D4A73}"/>
    <dgm:cxn modelId="{BD63A474-7022-44F9-BD79-BC474A230208}" srcId="{44C0B58F-874C-4A02-9519-A08DA78C7CB5}" destId="{41F5D920-E8C7-4D04-969A-E4DEE22D44E1}" srcOrd="0" destOrd="0" parTransId="{5CC0C4ED-9235-4ED8-B390-1B6234CE15AB}" sibTransId="{72CE6FB5-4578-46DA-9E5B-C653F6A0C34A}"/>
    <dgm:cxn modelId="{62A1D1CE-1EF2-4D60-ADE5-32B3D692F105}" type="presParOf" srcId="{8ED177D3-F3F5-428E-9F5E-56DA85C5FD90}" destId="{4BFE0FA4-1EDF-41A8-B102-F5B5414F3B91}" srcOrd="0" destOrd="0" presId="urn:microsoft.com/office/officeart/2005/8/layout/arrow5"/>
    <dgm:cxn modelId="{41608962-AE18-472E-9C16-927C9C4DDECE}" type="presParOf" srcId="{8ED177D3-F3F5-428E-9F5E-56DA85C5FD90}" destId="{1BE382AE-07B8-42E6-942B-1E789A1DFDE0}"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FE0FA4-1EDF-41A8-B102-F5B5414F3B91}">
      <dsp:nvSpPr>
        <dsp:cNvPr id="0" name=""/>
        <dsp:cNvSpPr/>
      </dsp:nvSpPr>
      <dsp:spPr>
        <a:xfrm rot="16200000">
          <a:off x="702" y="261838"/>
          <a:ext cx="4002285" cy="400228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0000"/>
              </a:solidFill>
            </a:rPr>
            <a:t>The Central Powers</a:t>
          </a:r>
        </a:p>
        <a:p>
          <a:pPr lvl="0" algn="ctr" defTabSz="1244600">
            <a:lnSpc>
              <a:spcPct val="90000"/>
            </a:lnSpc>
            <a:spcBef>
              <a:spcPct val="0"/>
            </a:spcBef>
            <a:spcAft>
              <a:spcPct val="35000"/>
            </a:spcAft>
          </a:pPr>
          <a:r>
            <a:rPr lang="en-US" sz="1600" kern="1200" dirty="0" smtClean="0"/>
            <a:t>-Austria-Hungary</a:t>
          </a:r>
        </a:p>
        <a:p>
          <a:pPr lvl="0" algn="ctr" defTabSz="1244600">
            <a:lnSpc>
              <a:spcPct val="90000"/>
            </a:lnSpc>
            <a:spcBef>
              <a:spcPct val="0"/>
            </a:spcBef>
            <a:spcAft>
              <a:spcPct val="35000"/>
            </a:spcAft>
          </a:pPr>
          <a:r>
            <a:rPr lang="en-US" sz="1600" kern="1200" dirty="0" smtClean="0"/>
            <a:t>-Germany</a:t>
          </a:r>
        </a:p>
        <a:p>
          <a:pPr lvl="0" algn="ctr" defTabSz="1244600">
            <a:lnSpc>
              <a:spcPct val="90000"/>
            </a:lnSpc>
            <a:spcBef>
              <a:spcPct val="0"/>
            </a:spcBef>
            <a:spcAft>
              <a:spcPct val="35000"/>
            </a:spcAft>
          </a:pPr>
          <a:r>
            <a:rPr lang="en-US" sz="1600" kern="1200" dirty="0" smtClean="0"/>
            <a:t>-Turkey (Ottoman Empire)</a:t>
          </a:r>
        </a:p>
        <a:p>
          <a:pPr lvl="0" algn="ctr" defTabSz="1244600">
            <a:lnSpc>
              <a:spcPct val="90000"/>
            </a:lnSpc>
            <a:spcBef>
              <a:spcPct val="0"/>
            </a:spcBef>
            <a:spcAft>
              <a:spcPct val="35000"/>
            </a:spcAft>
          </a:pPr>
          <a:r>
            <a:rPr lang="en-US" sz="1600" kern="1200" dirty="0" smtClean="0"/>
            <a:t>-Bulgaria</a:t>
          </a:r>
        </a:p>
        <a:p>
          <a:pPr lvl="0" algn="ctr" defTabSz="1244600">
            <a:lnSpc>
              <a:spcPct val="90000"/>
            </a:lnSpc>
            <a:spcBef>
              <a:spcPct val="0"/>
            </a:spcBef>
            <a:spcAft>
              <a:spcPct val="35000"/>
            </a:spcAft>
          </a:pPr>
          <a:endParaRPr lang="en-US" sz="1600" kern="1200" dirty="0"/>
        </a:p>
      </dsp:txBody>
      <dsp:txXfrm rot="16200000">
        <a:off x="702" y="261838"/>
        <a:ext cx="4002285" cy="4002285"/>
      </dsp:txXfrm>
    </dsp:sp>
    <dsp:sp modelId="{1BE382AE-07B8-42E6-942B-1E789A1DFDE0}">
      <dsp:nvSpPr>
        <dsp:cNvPr id="0" name=""/>
        <dsp:cNvSpPr/>
      </dsp:nvSpPr>
      <dsp:spPr>
        <a:xfrm rot="5400000">
          <a:off x="4226611" y="261838"/>
          <a:ext cx="4002285" cy="400228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FF00"/>
              </a:solidFill>
            </a:rPr>
            <a:t>The Allies</a:t>
          </a:r>
        </a:p>
        <a:p>
          <a:pPr lvl="0" algn="ctr" defTabSz="1244600">
            <a:lnSpc>
              <a:spcPct val="90000"/>
            </a:lnSpc>
            <a:spcBef>
              <a:spcPct val="0"/>
            </a:spcBef>
            <a:spcAft>
              <a:spcPct val="35000"/>
            </a:spcAft>
          </a:pPr>
          <a:r>
            <a:rPr lang="en-US" sz="1600" kern="1200" dirty="0" smtClean="0"/>
            <a:t>-Russia (dropped out in 1917)</a:t>
          </a:r>
        </a:p>
        <a:p>
          <a:pPr lvl="0" algn="ctr" defTabSz="1244600">
            <a:lnSpc>
              <a:spcPct val="90000"/>
            </a:lnSpc>
            <a:spcBef>
              <a:spcPct val="0"/>
            </a:spcBef>
            <a:spcAft>
              <a:spcPct val="35000"/>
            </a:spcAft>
          </a:pPr>
          <a:r>
            <a:rPr lang="en-US" sz="1600" kern="1200" dirty="0" smtClean="0"/>
            <a:t>-France</a:t>
          </a:r>
        </a:p>
        <a:p>
          <a:pPr lvl="0" algn="ctr" defTabSz="1244600">
            <a:lnSpc>
              <a:spcPct val="90000"/>
            </a:lnSpc>
            <a:spcBef>
              <a:spcPct val="0"/>
            </a:spcBef>
            <a:spcAft>
              <a:spcPct val="35000"/>
            </a:spcAft>
          </a:pPr>
          <a:r>
            <a:rPr lang="en-US" sz="1600" kern="1200" dirty="0" smtClean="0"/>
            <a:t>-The United Kingdom</a:t>
          </a:r>
        </a:p>
        <a:p>
          <a:pPr lvl="0" algn="ctr" defTabSz="1244600">
            <a:lnSpc>
              <a:spcPct val="90000"/>
            </a:lnSpc>
            <a:spcBef>
              <a:spcPct val="0"/>
            </a:spcBef>
            <a:spcAft>
              <a:spcPct val="35000"/>
            </a:spcAft>
          </a:pPr>
          <a:r>
            <a:rPr lang="en-US" sz="1600" kern="1200" dirty="0" smtClean="0"/>
            <a:t>-Italy (joined 1915)</a:t>
          </a:r>
        </a:p>
        <a:p>
          <a:pPr lvl="0" algn="ctr" defTabSz="1244600">
            <a:lnSpc>
              <a:spcPct val="90000"/>
            </a:lnSpc>
            <a:spcBef>
              <a:spcPct val="0"/>
            </a:spcBef>
            <a:spcAft>
              <a:spcPct val="35000"/>
            </a:spcAft>
          </a:pPr>
          <a:r>
            <a:rPr lang="en-US" sz="1600" kern="1200" dirty="0" smtClean="0"/>
            <a:t>-United States (joined 1917)</a:t>
          </a:r>
          <a:endParaRPr lang="en-US" sz="1600" kern="1200" dirty="0"/>
        </a:p>
      </dsp:txBody>
      <dsp:txXfrm rot="5400000">
        <a:off x="4226611" y="261838"/>
        <a:ext cx="4002285" cy="400228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2FD9630F-F883-49A7-B4FE-0964632C57DC}" type="datetimeFigureOut">
              <a:rPr lang="en-US" smtClean="0"/>
              <a:pPr/>
              <a:t>5/8/2014</a:t>
            </a:fld>
            <a:endParaRPr lang="en-US"/>
          </a:p>
        </p:txBody>
      </p:sp>
      <p:sp>
        <p:nvSpPr>
          <p:cNvPr id="4" name="Footer Placeholder 3"/>
          <p:cNvSpPr>
            <a:spLocks noGrp="1"/>
          </p:cNvSpPr>
          <p:nvPr>
            <p:ph type="ftr" sz="quarter" idx="2"/>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40" tIns="45720" rIns="91440" bIns="45720" rtlCol="0" anchor="b"/>
          <a:lstStyle>
            <a:lvl1pPr algn="r">
              <a:defRPr sz="1200"/>
            </a:lvl1pPr>
          </a:lstStyle>
          <a:p>
            <a:fld id="{EC994B3F-8D65-49DF-BC4F-C4B5953A60A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1A61C527-F516-493A-919A-A47F2FCC1E7E}" type="datetimeFigureOut">
              <a:rPr lang="en-US" smtClean="0"/>
              <a:pPr/>
              <a:t>5/8/2014</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056D0D6C-641A-4D71-885D-DD0BE7EAA9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D0D6C-641A-4D71-885D-DD0BE7EAA9C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Nationalism</a:t>
            </a:r>
            <a:r>
              <a:rPr lang="en-US" baseline="0" dirty="0" smtClean="0"/>
              <a:t> made citizens feel that they were the best. For example you have practices with a sport all season long, you feel your team is the best and you cant wait to play another team to show off.</a:t>
            </a:r>
            <a:endParaRPr lang="en-US" dirty="0"/>
          </a:p>
        </p:txBody>
      </p:sp>
      <p:sp>
        <p:nvSpPr>
          <p:cNvPr id="4" name="Slide Number Placeholder 3"/>
          <p:cNvSpPr>
            <a:spLocks noGrp="1"/>
          </p:cNvSpPr>
          <p:nvPr>
            <p:ph type="sldNum" sz="quarter" idx="10"/>
          </p:nvPr>
        </p:nvSpPr>
        <p:spPr/>
        <p:txBody>
          <a:bodyPr/>
          <a:lstStyle/>
          <a:p>
            <a:fld id="{056D0D6C-641A-4D71-885D-DD0BE7EAA9C6}"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just the</a:t>
            </a:r>
            <a:r>
              <a:rPr lang="en-US" baseline="0" dirty="0" smtClean="0"/>
              <a:t> excuse that some countries were waiting for to put their armies to use.</a:t>
            </a:r>
            <a:endParaRPr lang="en-US" dirty="0"/>
          </a:p>
        </p:txBody>
      </p:sp>
      <p:sp>
        <p:nvSpPr>
          <p:cNvPr id="4" name="Slide Number Placeholder 3"/>
          <p:cNvSpPr>
            <a:spLocks noGrp="1"/>
          </p:cNvSpPr>
          <p:nvPr>
            <p:ph type="sldNum" sz="quarter" idx="10"/>
          </p:nvPr>
        </p:nvSpPr>
        <p:spPr/>
        <p:txBody>
          <a:bodyPr/>
          <a:lstStyle/>
          <a:p>
            <a:fld id="{056D0D6C-641A-4D71-885D-DD0BE7EAA9C6}"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D0D6C-641A-4D71-885D-DD0BE7EAA9C6}"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D66381-F221-4E7A-987F-BCF583F3F50C}"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66381-F221-4E7A-987F-BCF583F3F50C}"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66381-F221-4E7A-987F-BCF583F3F50C}"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66381-F221-4E7A-987F-BCF583F3F50C}"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D66381-F221-4E7A-987F-BCF583F3F50C}"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D66381-F221-4E7A-987F-BCF583F3F50C}" type="datetimeFigureOut">
              <a:rPr lang="en-US" smtClean="0"/>
              <a:pPr/>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D66381-F221-4E7A-987F-BCF583F3F50C}" type="datetimeFigureOut">
              <a:rPr lang="en-US" smtClean="0"/>
              <a:pPr/>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D66381-F221-4E7A-987F-BCF583F3F50C}" type="datetimeFigureOut">
              <a:rPr lang="en-US" smtClean="0"/>
              <a:pPr/>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66381-F221-4E7A-987F-BCF583F3F50C}" type="datetimeFigureOut">
              <a:rPr lang="en-US" smtClean="0"/>
              <a:pPr/>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66381-F221-4E7A-987F-BCF583F3F50C}" type="datetimeFigureOut">
              <a:rPr lang="en-US" smtClean="0"/>
              <a:pPr/>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66381-F221-4E7A-987F-BCF583F3F50C}" type="datetimeFigureOut">
              <a:rPr lang="en-US" smtClean="0"/>
              <a:pPr/>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0843F-AFBE-405F-BE24-6A3AD36B7F6A}" type="slidenum">
              <a:rPr lang="en-US" smtClean="0"/>
              <a:pPr/>
              <a:t>‹#›</a:t>
            </a:fld>
            <a:endParaRPr lang="en-US"/>
          </a:p>
        </p:txBody>
      </p:sp>
    </p:spTree>
  </p:cSld>
  <p:clrMapOvr>
    <a:masterClrMapping/>
  </p:clrMapOvr>
  <p:transition>
    <p:newsflash/>
    <p:sndAc>
      <p:stSnd>
        <p:snd r:embed="rId1" name="bomb.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66381-F221-4E7A-987F-BCF583F3F50C}" type="datetimeFigureOut">
              <a:rPr lang="en-US" smtClean="0"/>
              <a:pPr/>
              <a:t>5/8/2014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0843F-AFBE-405F-BE24-6A3AD36B7F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newsflash/>
    <p:sndAc>
      <p:stSnd>
        <p:snd r:embed="rId13" name="bomb.wav"/>
      </p:stSnd>
    </p:sndAc>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hyperlink" Target="http://www.jgenvironmental.co.uk/"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1470025"/>
          </a:xfrm>
        </p:spPr>
        <p:txBody>
          <a:bodyPr>
            <a:noAutofit/>
          </a:bodyPr>
          <a:lstStyle/>
          <a:p>
            <a:r>
              <a:rPr lang="en-US" sz="9600" dirty="0" smtClean="0"/>
              <a:t>WWI</a:t>
            </a:r>
            <a:endParaRPr lang="en-US" sz="9600" dirty="0"/>
          </a:p>
        </p:txBody>
      </p:sp>
      <p:sp>
        <p:nvSpPr>
          <p:cNvPr id="3" name="Subtitle 2"/>
          <p:cNvSpPr>
            <a:spLocks noGrp="1"/>
          </p:cNvSpPr>
          <p:nvPr>
            <p:ph type="subTitle" idx="1"/>
          </p:nvPr>
        </p:nvSpPr>
        <p:spPr>
          <a:xfrm>
            <a:off x="1066800" y="1447800"/>
            <a:ext cx="6400800" cy="1752600"/>
          </a:xfrm>
        </p:spPr>
        <p:txBody>
          <a:bodyPr/>
          <a:lstStyle/>
          <a:p>
            <a:endParaRPr lang="en-US" dirty="0"/>
          </a:p>
        </p:txBody>
      </p:sp>
      <p:pic>
        <p:nvPicPr>
          <p:cNvPr id="4" name="Picture 4" descr="http://ecourses.twu.ca/mytwu2/Downloads/Community/81/816/Articles.5618.1.full.jpg"/>
          <p:cNvPicPr>
            <a:picLocks noChangeAspect="1" noChangeArrowheads="1"/>
          </p:cNvPicPr>
          <p:nvPr/>
        </p:nvPicPr>
        <p:blipFill>
          <a:blip r:embed="rId4" cstate="print"/>
          <a:srcRect/>
          <a:stretch>
            <a:fillRect/>
          </a:stretch>
        </p:blipFill>
        <p:spPr bwMode="auto">
          <a:xfrm>
            <a:off x="1219200" y="1524000"/>
            <a:ext cx="6096000" cy="4979581"/>
          </a:xfrm>
          <a:prstGeom prst="rect">
            <a:avLst/>
          </a:prstGeom>
          <a:noFill/>
        </p:spPr>
      </p:pic>
      <p:sp>
        <p:nvSpPr>
          <p:cNvPr id="5" name="TextBox 4"/>
          <p:cNvSpPr txBox="1"/>
          <p:nvPr/>
        </p:nvSpPr>
        <p:spPr>
          <a:xfrm>
            <a:off x="7467600" y="381000"/>
            <a:ext cx="1088055" cy="369332"/>
          </a:xfrm>
          <a:prstGeom prst="rect">
            <a:avLst/>
          </a:prstGeom>
          <a:noFill/>
        </p:spPr>
        <p:txBody>
          <a:bodyPr wrap="none" rtlCol="0">
            <a:spAutoFit/>
          </a:bodyPr>
          <a:lstStyle/>
          <a:p>
            <a:r>
              <a:rPr lang="en-US" dirty="0" smtClean="0"/>
              <a:t>Take note</a:t>
            </a:r>
            <a:endParaRPr lang="en-US" dirty="0"/>
          </a:p>
        </p:txBody>
      </p:sp>
    </p:spTree>
  </p:cSld>
  <p:clrMapOvr>
    <a:masterClrMapping/>
  </p:clrMapOvr>
  <p:transition>
    <p:newsflash/>
    <p:sndAc>
      <p:stSnd>
        <p:snd r:embed="rId3" name="bomb.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See video</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shot heard around the world”</a:t>
            </a:r>
            <a:endParaRPr lang="en-US" dirty="0"/>
          </a:p>
        </p:txBody>
      </p:sp>
      <p:sp>
        <p:nvSpPr>
          <p:cNvPr id="3" name="Content Placeholder 2"/>
          <p:cNvSpPr>
            <a:spLocks noGrp="1"/>
          </p:cNvSpPr>
          <p:nvPr>
            <p:ph idx="1"/>
          </p:nvPr>
        </p:nvSpPr>
        <p:spPr/>
        <p:txBody>
          <a:bodyPr/>
          <a:lstStyle/>
          <a:p>
            <a:r>
              <a:rPr lang="en-US" dirty="0" smtClean="0"/>
              <a:t>3-The murder of Archduke Franz Ferdinand.</a:t>
            </a:r>
          </a:p>
          <a:p>
            <a:endParaRPr lang="en-US" dirty="0"/>
          </a:p>
        </p:txBody>
      </p:sp>
      <p:pic>
        <p:nvPicPr>
          <p:cNvPr id="4" name="Picture 9" descr="FWWarchdukeMe"/>
          <p:cNvPicPr>
            <a:picLocks noChangeAspect="1" noChangeArrowheads="1"/>
          </p:cNvPicPr>
          <p:nvPr/>
        </p:nvPicPr>
        <p:blipFill>
          <a:blip r:embed="rId4" cstate="print"/>
          <a:srcRect/>
          <a:stretch>
            <a:fillRect/>
          </a:stretch>
        </p:blipFill>
        <p:spPr>
          <a:xfrm>
            <a:off x="1981200" y="2209800"/>
            <a:ext cx="4800600" cy="4271381"/>
          </a:xfrm>
          <a:prstGeom prst="rect">
            <a:avLst/>
          </a:prstGeom>
          <a:noFill/>
          <a:ln/>
        </p:spPr>
      </p:pic>
      <p:sp>
        <p:nvSpPr>
          <p:cNvPr id="5" name="TextBox 4"/>
          <p:cNvSpPr txBox="1"/>
          <p:nvPr/>
        </p:nvSpPr>
        <p:spPr>
          <a:xfrm>
            <a:off x="8458200" y="1"/>
            <a:ext cx="685800" cy="646331"/>
          </a:xfrm>
          <a:prstGeom prst="rect">
            <a:avLst/>
          </a:prstGeom>
          <a:noFill/>
        </p:spPr>
        <p:txBody>
          <a:bodyPr wrap="square" rtlCol="0">
            <a:spAutoFit/>
          </a:bodyPr>
          <a:lstStyle/>
          <a:p>
            <a:r>
              <a:rPr lang="en-US" dirty="0" smtClean="0"/>
              <a:t>Take note</a:t>
            </a:r>
            <a:endParaRPr lang="en-US" dirty="0"/>
          </a:p>
        </p:txBody>
      </p:sp>
    </p:spTree>
  </p:cSld>
  <p:clrMapOvr>
    <a:masterClrMapping/>
  </p:clrMapOvr>
  <p:transition>
    <p:newsflash/>
    <p:sndAc>
      <p:stSnd>
        <p:snd r:embed="rId3" name="bomb.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err="1" smtClean="0"/>
              <a:t>Gavrilo</a:t>
            </a:r>
            <a:r>
              <a:rPr lang="en-US" dirty="0" smtClean="0"/>
              <a:t> </a:t>
            </a:r>
            <a:r>
              <a:rPr lang="en-US" dirty="0" err="1" smtClean="0"/>
              <a:t>Princip</a:t>
            </a:r>
            <a:r>
              <a:rPr lang="en-US" dirty="0" smtClean="0"/>
              <a:t>- 19 years old from Serbia was responsible for the murder.</a:t>
            </a:r>
            <a:endParaRPr lang="en-US" dirty="0"/>
          </a:p>
        </p:txBody>
      </p:sp>
      <p:pic>
        <p:nvPicPr>
          <p:cNvPr id="4" name="Content Placeholder 3" descr="pricip.bmp"/>
          <p:cNvPicPr>
            <a:picLocks noGrp="1" noChangeAspect="1"/>
          </p:cNvPicPr>
          <p:nvPr>
            <p:ph idx="1"/>
          </p:nvPr>
        </p:nvPicPr>
        <p:blipFill>
          <a:blip r:embed="rId3" cstate="print"/>
          <a:stretch>
            <a:fillRect/>
          </a:stretch>
        </p:blipFill>
        <p:spPr>
          <a:xfrm>
            <a:off x="2438400" y="2590800"/>
            <a:ext cx="4114695" cy="4021177"/>
          </a:xfrm>
        </p:spPr>
      </p:pic>
      <p:sp>
        <p:nvSpPr>
          <p:cNvPr id="5" name="TextBox 4"/>
          <p:cNvSpPr txBox="1"/>
          <p:nvPr/>
        </p:nvSpPr>
        <p:spPr>
          <a:xfrm>
            <a:off x="7696201" y="152400"/>
            <a:ext cx="1447799" cy="369332"/>
          </a:xfrm>
          <a:prstGeom prst="rect">
            <a:avLst/>
          </a:prstGeom>
          <a:noFill/>
        </p:spPr>
        <p:txBody>
          <a:bodyPr wrap="square" rtlCol="0">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4-Alliances</a:t>
            </a:r>
            <a:endPar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r>
              <a:rPr lang="en-US" dirty="0" smtClean="0"/>
              <a:t>Alliances- Is an agreement among people or nations to unite for a common cause.</a:t>
            </a:r>
          </a:p>
          <a:p>
            <a:endParaRPr lang="en-US" dirty="0"/>
          </a:p>
        </p:txBody>
      </p:sp>
      <p:sp>
        <p:nvSpPr>
          <p:cNvPr id="4" name="Rectangle 3"/>
          <p:cNvSpPr/>
          <p:nvPr/>
        </p:nvSpPr>
        <p:spPr>
          <a:xfrm>
            <a:off x="7848600" y="152400"/>
            <a:ext cx="1088055" cy="369332"/>
          </a:xfrm>
          <a:prstGeom prst="rect">
            <a:avLst/>
          </a:prstGeom>
        </p:spPr>
        <p:txBody>
          <a:bodyPr wrap="none">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 Alliances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7924800" y="152400"/>
            <a:ext cx="184731" cy="369332"/>
          </a:xfrm>
          <a:prstGeom prst="rect">
            <a:avLst/>
          </a:prstGeom>
        </p:spPr>
        <p:txBody>
          <a:bodyPr wrap="none">
            <a:spAutoFit/>
          </a:bodyPr>
          <a:lstStyle/>
          <a:p>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96200" cy="884238"/>
          </a:xfrm>
        </p:spPr>
        <p:txBody>
          <a:bodyPr/>
          <a:lstStyle/>
          <a:p>
            <a:r>
              <a:rPr lang="en-US" dirty="0" smtClean="0"/>
              <a:t>Domino Effect</a:t>
            </a:r>
            <a:endParaRPr lang="en-US" dirty="0"/>
          </a:p>
        </p:txBody>
      </p:sp>
      <p:sp>
        <p:nvSpPr>
          <p:cNvPr id="3" name="Content Placeholder 2"/>
          <p:cNvSpPr>
            <a:spLocks noGrp="1"/>
          </p:cNvSpPr>
          <p:nvPr>
            <p:ph idx="1"/>
          </p:nvPr>
        </p:nvSpPr>
        <p:spPr/>
        <p:txBody>
          <a:bodyPr/>
          <a:lstStyle/>
          <a:p>
            <a:r>
              <a:rPr lang="en-US" dirty="0" smtClean="0"/>
              <a:t>Austria-Hungary </a:t>
            </a:r>
            <a:r>
              <a:rPr lang="en-US" dirty="0" smtClean="0"/>
              <a:t>declares war on Serbia.</a:t>
            </a:r>
          </a:p>
          <a:p>
            <a:r>
              <a:rPr lang="en-US" dirty="0" smtClean="0"/>
              <a:t>Russia declares war on </a:t>
            </a:r>
            <a:r>
              <a:rPr lang="en-US" dirty="0" smtClean="0"/>
              <a:t>Austria-Hungary</a:t>
            </a:r>
            <a:r>
              <a:rPr lang="en-US" dirty="0" smtClean="0"/>
              <a:t>.</a:t>
            </a:r>
          </a:p>
          <a:p>
            <a:r>
              <a:rPr lang="en-US" dirty="0" smtClean="0"/>
              <a:t>Germany declares war on Russia.</a:t>
            </a:r>
          </a:p>
          <a:p>
            <a:r>
              <a:rPr lang="en-US" dirty="0" smtClean="0"/>
              <a:t>Germany invades Belgium and United Kingdom declares war on Germany.</a:t>
            </a:r>
          </a:p>
        </p:txBody>
      </p:sp>
      <p:pic>
        <p:nvPicPr>
          <p:cNvPr id="4" name="Picture 3" descr="dominos.jpg"/>
          <p:cNvPicPr>
            <a:picLocks noChangeAspect="1"/>
          </p:cNvPicPr>
          <p:nvPr/>
        </p:nvPicPr>
        <p:blipFill>
          <a:blip r:embed="rId3" cstate="print"/>
          <a:stretch>
            <a:fillRect/>
          </a:stretch>
        </p:blipFill>
        <p:spPr>
          <a:xfrm>
            <a:off x="3276600" y="4495800"/>
            <a:ext cx="1905000" cy="1905000"/>
          </a:xfrm>
          <a:prstGeom prst="rect">
            <a:avLst/>
          </a:prstGeom>
        </p:spPr>
      </p:pic>
      <p:sp>
        <p:nvSpPr>
          <p:cNvPr id="6" name="TextBox 5"/>
          <p:cNvSpPr txBox="1"/>
          <p:nvPr/>
        </p:nvSpPr>
        <p:spPr>
          <a:xfrm>
            <a:off x="7772400" y="533400"/>
            <a:ext cx="1141210" cy="369332"/>
          </a:xfrm>
          <a:prstGeom prst="rect">
            <a:avLst/>
          </a:prstGeom>
          <a:noFill/>
        </p:spPr>
        <p:txBody>
          <a:bodyPr wrap="none" rtlCol="0">
            <a:spAutoFit/>
          </a:bodyPr>
          <a:lstStyle/>
          <a:p>
            <a:r>
              <a:rPr lang="en-US" dirty="0" smtClean="0"/>
              <a:t>Copy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U.S. enter the war?</a:t>
            </a:r>
            <a:endParaRPr lang="en-US" dirty="0"/>
          </a:p>
        </p:txBody>
      </p:sp>
      <p:sp>
        <p:nvSpPr>
          <p:cNvPr id="3" name="Content Placeholder 2"/>
          <p:cNvSpPr>
            <a:spLocks noGrp="1"/>
          </p:cNvSpPr>
          <p:nvPr>
            <p:ph idx="1"/>
          </p:nvPr>
        </p:nvSpPr>
        <p:spPr/>
        <p:txBody>
          <a:bodyPr/>
          <a:lstStyle/>
          <a:p>
            <a:pPr>
              <a:buNone/>
            </a:pPr>
            <a:r>
              <a:rPr lang="en-US" dirty="0" smtClean="0"/>
              <a:t>4 U.S. merchant ships were sank in the Atlantic Ocean by German U-boats.</a:t>
            </a:r>
          </a:p>
          <a:p>
            <a:pPr>
              <a:buNone/>
            </a:pPr>
            <a:endParaRPr lang="en-US" dirty="0"/>
          </a:p>
        </p:txBody>
      </p:sp>
      <p:pic>
        <p:nvPicPr>
          <p:cNvPr id="4" name="Picture 3" descr="lusitania-nyt2.jpg"/>
          <p:cNvPicPr>
            <a:picLocks noChangeAspect="1"/>
          </p:cNvPicPr>
          <p:nvPr/>
        </p:nvPicPr>
        <p:blipFill>
          <a:blip r:embed="rId3" cstate="print"/>
          <a:stretch>
            <a:fillRect/>
          </a:stretch>
        </p:blipFill>
        <p:spPr>
          <a:xfrm>
            <a:off x="1143000" y="2800373"/>
            <a:ext cx="5791200" cy="3832722"/>
          </a:xfrm>
          <a:prstGeom prst="rect">
            <a:avLst/>
          </a:prstGeom>
        </p:spPr>
      </p:pic>
      <p:sp>
        <p:nvSpPr>
          <p:cNvPr id="5" name="Rectangle 4"/>
          <p:cNvSpPr/>
          <p:nvPr/>
        </p:nvSpPr>
        <p:spPr>
          <a:xfrm>
            <a:off x="7848600" y="152400"/>
            <a:ext cx="1088055" cy="369332"/>
          </a:xfrm>
          <a:prstGeom prst="rect">
            <a:avLst/>
          </a:prstGeom>
        </p:spPr>
        <p:txBody>
          <a:bodyPr wrap="none">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U Boat</a:t>
            </a:r>
            <a:endParaRPr lang="en-US" dirty="0"/>
          </a:p>
        </p:txBody>
      </p:sp>
      <p:pic>
        <p:nvPicPr>
          <p:cNvPr id="4" name="Content Placeholder 3" descr="t1larg_uboat_gi.jpg"/>
          <p:cNvPicPr>
            <a:picLocks noGrp="1" noChangeAspect="1"/>
          </p:cNvPicPr>
          <p:nvPr>
            <p:ph idx="1"/>
          </p:nvPr>
        </p:nvPicPr>
        <p:blipFill>
          <a:blip r:embed="rId3" cstate="print"/>
          <a:stretch>
            <a:fillRect/>
          </a:stretch>
        </p:blipFill>
        <p:spPr>
          <a:xfrm>
            <a:off x="1524000" y="2148681"/>
            <a:ext cx="6096000" cy="3429000"/>
          </a:xfrm>
        </p:spPr>
      </p:pic>
      <p:sp>
        <p:nvSpPr>
          <p:cNvPr id="5" name="Rectangle 4"/>
          <p:cNvSpPr/>
          <p:nvPr/>
        </p:nvSpPr>
        <p:spPr>
          <a:xfrm>
            <a:off x="7772400" y="0"/>
            <a:ext cx="1090363" cy="369332"/>
          </a:xfrm>
          <a:prstGeom prst="rect">
            <a:avLst/>
          </a:prstGeom>
        </p:spPr>
        <p:txBody>
          <a:bodyPr wrap="none">
            <a:spAutoFit/>
          </a:bodyPr>
          <a:lstStyle/>
          <a:p>
            <a:r>
              <a:rPr lang="en-US" dirty="0" smtClean="0"/>
              <a:t>See video</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German U Boat</a:t>
            </a:r>
            <a:endParaRPr lang="en-US" dirty="0"/>
          </a:p>
        </p:txBody>
      </p:sp>
      <p:pic>
        <p:nvPicPr>
          <p:cNvPr id="4" name="Content Placeholder 3" descr="300px-U9Submarine.jpg"/>
          <p:cNvPicPr>
            <a:picLocks noGrp="1" noChangeAspect="1"/>
          </p:cNvPicPr>
          <p:nvPr>
            <p:ph idx="1"/>
          </p:nvPr>
        </p:nvPicPr>
        <p:blipFill>
          <a:blip r:embed="rId3" cstate="print"/>
          <a:stretch>
            <a:fillRect/>
          </a:stretch>
        </p:blipFill>
        <p:spPr>
          <a:xfrm>
            <a:off x="152400" y="1600200"/>
            <a:ext cx="8844695" cy="3832701"/>
          </a:xfr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See Video clip</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See primary source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Zimmerman Telegram</a:t>
            </a:r>
            <a:endParaRPr lang="en-US" dirty="0"/>
          </a:p>
        </p:txBody>
      </p:sp>
      <p:sp>
        <p:nvSpPr>
          <p:cNvPr id="3" name="Content Placeholder 2"/>
          <p:cNvSpPr>
            <a:spLocks noGrp="1"/>
          </p:cNvSpPr>
          <p:nvPr>
            <p:ph idx="1"/>
          </p:nvPr>
        </p:nvSpPr>
        <p:spPr/>
        <p:txBody>
          <a:bodyPr>
            <a:normAutofit/>
          </a:bodyPr>
          <a:lstStyle/>
          <a:p>
            <a:r>
              <a:rPr lang="en-US" dirty="0" smtClean="0"/>
              <a:t>Germany asked Mexico to be on their side if the U.S. entered the war. In return Germany would give them money for the war and help them regain land that once belonged to Mexico. </a:t>
            </a:r>
            <a:br>
              <a:rPr lang="en-US" dirty="0" smtClean="0"/>
            </a:br>
            <a:endParaRPr lang="en-US" dirty="0"/>
          </a:p>
        </p:txBody>
      </p:sp>
      <p:sp>
        <p:nvSpPr>
          <p:cNvPr id="4" name="Rectangle 3"/>
          <p:cNvSpPr/>
          <p:nvPr/>
        </p:nvSpPr>
        <p:spPr>
          <a:xfrm>
            <a:off x="7924800" y="152400"/>
            <a:ext cx="1088055" cy="369332"/>
          </a:xfrm>
          <a:prstGeom prst="rect">
            <a:avLst/>
          </a:prstGeom>
        </p:spPr>
        <p:txBody>
          <a:bodyPr wrap="none">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dogs with gas masks</a:t>
            </a:r>
            <a:endParaRPr lang="en-US" dirty="0"/>
          </a:p>
        </p:txBody>
      </p:sp>
      <p:sp>
        <p:nvSpPr>
          <p:cNvPr id="3" name="Content Placeholder 2"/>
          <p:cNvSpPr>
            <a:spLocks noGrp="1"/>
          </p:cNvSpPr>
          <p:nvPr>
            <p:ph idx="1"/>
          </p:nvPr>
        </p:nvSpPr>
        <p:spPr/>
        <p:txBody>
          <a:bodyPr/>
          <a:lstStyle/>
          <a:p>
            <a:endParaRPr lang="en-US" b="1" dirty="0" smtClean="0"/>
          </a:p>
          <a:p>
            <a:endParaRPr lang="en-US" dirty="0"/>
          </a:p>
        </p:txBody>
      </p:sp>
      <p:pic>
        <p:nvPicPr>
          <p:cNvPr id="4" name="Picture 3" descr="germansoldierdog.jpg"/>
          <p:cNvPicPr>
            <a:picLocks noChangeAspect="1"/>
          </p:cNvPicPr>
          <p:nvPr/>
        </p:nvPicPr>
        <p:blipFill>
          <a:blip r:embed="rId3" cstate="print"/>
          <a:stretch>
            <a:fillRect/>
          </a:stretch>
        </p:blipFill>
        <p:spPr>
          <a:xfrm>
            <a:off x="1524000" y="1295400"/>
            <a:ext cx="6248400" cy="5377164"/>
          </a:xfrm>
          <a:prstGeom prst="rect">
            <a:avLst/>
          </a:prstGeo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Dogs were used to help detect mines and help wounded soldiers.</a:t>
            </a:r>
            <a:endParaRPr lang="en-US" dirty="0"/>
          </a:p>
        </p:txBody>
      </p:sp>
      <p:pic>
        <p:nvPicPr>
          <p:cNvPr id="4" name="Content Placeholder 3" descr="dog gas.jpg"/>
          <p:cNvPicPr>
            <a:picLocks noGrp="1" noChangeAspect="1"/>
          </p:cNvPicPr>
          <p:nvPr>
            <p:ph idx="1"/>
          </p:nvPr>
        </p:nvPicPr>
        <p:blipFill>
          <a:blip r:embed="rId3" cstate="print"/>
          <a:stretch>
            <a:fillRect/>
          </a:stretch>
        </p:blipFill>
        <p:spPr>
          <a:xfrm>
            <a:off x="1066800" y="1600200"/>
            <a:ext cx="6477000" cy="4766667"/>
          </a:xfrm>
        </p:spPr>
      </p:pic>
      <p:sp>
        <p:nvSpPr>
          <p:cNvPr id="5" name="Rectangle 4"/>
          <p:cNvSpPr/>
          <p:nvPr/>
        </p:nvSpPr>
        <p:spPr>
          <a:xfrm>
            <a:off x="7924800" y="152400"/>
            <a:ext cx="1088055" cy="369332"/>
          </a:xfrm>
          <a:prstGeom prst="rect">
            <a:avLst/>
          </a:prstGeom>
        </p:spPr>
        <p:txBody>
          <a:bodyPr wrap="none">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Trench Warfare not the best way to fight?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a:t>
            </a:r>
            <a:endParaRPr lang="en-US" dirty="0"/>
          </a:p>
        </p:txBody>
      </p:sp>
      <p:sp>
        <p:nvSpPr>
          <p:cNvPr id="3" name="Content Placeholder 2"/>
          <p:cNvSpPr>
            <a:spLocks noGrp="1"/>
          </p:cNvSpPr>
          <p:nvPr>
            <p:ph idx="1"/>
          </p:nvPr>
        </p:nvSpPr>
        <p:spPr/>
        <p:txBody>
          <a:bodyPr/>
          <a:lstStyle/>
          <a:p>
            <a:r>
              <a:rPr lang="en-US" dirty="0" smtClean="0"/>
              <a:t>Read letter from WWI</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the Trenches</a:t>
            </a:r>
            <a:endParaRPr lang="en-US" dirty="0"/>
          </a:p>
        </p:txBody>
      </p:sp>
      <p:pic>
        <p:nvPicPr>
          <p:cNvPr id="4" name="Content Placeholder 3" descr="images.jpg"/>
          <p:cNvPicPr>
            <a:picLocks noGrp="1" noChangeAspect="1"/>
          </p:cNvPicPr>
          <p:nvPr>
            <p:ph idx="1"/>
          </p:nvPr>
        </p:nvPicPr>
        <p:blipFill>
          <a:blip r:embed="rId3" cstate="print"/>
          <a:stretch>
            <a:fillRect/>
          </a:stretch>
        </p:blipFill>
        <p:spPr>
          <a:xfrm>
            <a:off x="1600200" y="1524000"/>
            <a:ext cx="5462426" cy="4419600"/>
          </a:xfr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Warfare</a:t>
            </a:r>
            <a:endParaRPr lang="en-US" dirty="0"/>
          </a:p>
        </p:txBody>
      </p:sp>
      <p:pic>
        <p:nvPicPr>
          <p:cNvPr id="4" name="Picture 5" descr="Australian_infantry_small_box_respirators_Ypres_1917"/>
          <p:cNvPicPr>
            <a:picLocks noGrp="1" noChangeAspect="1" noChangeArrowheads="1"/>
          </p:cNvPicPr>
          <p:nvPr>
            <p:ph idx="1"/>
          </p:nvPr>
        </p:nvPicPr>
        <p:blipFill>
          <a:blip r:embed="rId3" cstate="print"/>
          <a:srcRect/>
          <a:stretch>
            <a:fillRect/>
          </a:stretch>
        </p:blipFill>
        <p:spPr bwMode="auto">
          <a:xfrm>
            <a:off x="2514600" y="1295400"/>
            <a:ext cx="3975843" cy="5324317"/>
          </a:xfrm>
          <a:prstGeom prst="rect">
            <a:avLst/>
          </a:prstGeom>
          <a:noFill/>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guns</a:t>
            </a:r>
            <a:endParaRPr lang="en-US" dirty="0"/>
          </a:p>
        </p:txBody>
      </p:sp>
      <p:pic>
        <p:nvPicPr>
          <p:cNvPr id="4" name="Content Placeholder 3" descr="imagesCAOS3AL8.jpg"/>
          <p:cNvPicPr>
            <a:picLocks noGrp="1" noChangeAspect="1"/>
          </p:cNvPicPr>
          <p:nvPr>
            <p:ph idx="1"/>
          </p:nvPr>
        </p:nvPicPr>
        <p:blipFill>
          <a:blip r:embed="rId3" cstate="print"/>
          <a:stretch>
            <a:fillRect/>
          </a:stretch>
        </p:blipFill>
        <p:spPr>
          <a:xfrm>
            <a:off x="555932" y="1600200"/>
            <a:ext cx="7216468" cy="4953000"/>
          </a:xfr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CANTKHIR.jpg"/>
          <p:cNvPicPr>
            <a:picLocks noGrp="1" noChangeAspect="1"/>
          </p:cNvPicPr>
          <p:nvPr>
            <p:ph idx="1"/>
          </p:nvPr>
        </p:nvPicPr>
        <p:blipFill>
          <a:blip r:embed="rId3" cstate="print"/>
          <a:stretch>
            <a:fillRect/>
          </a:stretch>
        </p:blipFill>
        <p:spPr>
          <a:xfrm>
            <a:off x="228600" y="152400"/>
            <a:ext cx="5162374" cy="3318669"/>
          </a:xfrm>
        </p:spPr>
      </p:pic>
      <p:pic>
        <p:nvPicPr>
          <p:cNvPr id="7" name="Picture 6" descr="trench-warfare1.jpg"/>
          <p:cNvPicPr>
            <a:picLocks noChangeAspect="1"/>
          </p:cNvPicPr>
          <p:nvPr/>
        </p:nvPicPr>
        <p:blipFill>
          <a:blip r:embed="rId4" cstate="print"/>
          <a:stretch>
            <a:fillRect/>
          </a:stretch>
        </p:blipFill>
        <p:spPr>
          <a:xfrm>
            <a:off x="3124200" y="2384912"/>
            <a:ext cx="5885688" cy="4244487"/>
          </a:xfrm>
          <a:prstGeom prst="rect">
            <a:avLst/>
          </a:prstGeo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mans land</a:t>
            </a:r>
            <a:endParaRPr lang="en-US" dirty="0"/>
          </a:p>
        </p:txBody>
      </p:sp>
      <p:pic>
        <p:nvPicPr>
          <p:cNvPr id="4" name="Content Placeholder 3" descr="NoMansLand.jpg"/>
          <p:cNvPicPr>
            <a:picLocks noGrp="1" noChangeAspect="1"/>
          </p:cNvPicPr>
          <p:nvPr>
            <p:ph idx="1"/>
          </p:nvPr>
        </p:nvPicPr>
        <p:blipFill>
          <a:blip r:embed="rId3" cstate="print"/>
          <a:stretch>
            <a:fillRect/>
          </a:stretch>
        </p:blipFill>
        <p:spPr>
          <a:xfrm>
            <a:off x="1143000" y="1219200"/>
            <a:ext cx="6641170" cy="5105400"/>
          </a:xfr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in reference to the world</a:t>
            </a:r>
            <a:endParaRPr lang="en-US" dirty="0"/>
          </a:p>
        </p:txBody>
      </p:sp>
      <p:pic>
        <p:nvPicPr>
          <p:cNvPr id="4" name="Content Placeholder 3" descr="SevenContinents.jpg"/>
          <p:cNvPicPr>
            <a:picLocks noGrp="1" noChangeAspect="1"/>
          </p:cNvPicPr>
          <p:nvPr>
            <p:ph idx="1"/>
          </p:nvPr>
        </p:nvPicPr>
        <p:blipFill>
          <a:blip r:embed="rId3" cstate="print"/>
          <a:stretch>
            <a:fillRect/>
          </a:stretch>
        </p:blipFill>
        <p:spPr>
          <a:xfrm>
            <a:off x="152400" y="1447800"/>
            <a:ext cx="8806069" cy="4571206"/>
          </a:xfr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a:t>
            </a:r>
            <a:endParaRPr lang="en-US" dirty="0"/>
          </a:p>
        </p:txBody>
      </p:sp>
      <p:pic>
        <p:nvPicPr>
          <p:cNvPr id="4" name="Content Placeholder 3" descr="lice.bmp"/>
          <p:cNvPicPr>
            <a:picLocks noGrp="1" noChangeAspect="1"/>
          </p:cNvPicPr>
          <p:nvPr>
            <p:ph idx="1"/>
          </p:nvPr>
        </p:nvPicPr>
        <p:blipFill>
          <a:blip r:embed="rId3" cstate="print"/>
          <a:stretch>
            <a:fillRect/>
          </a:stretch>
        </p:blipFill>
        <p:spPr>
          <a:xfrm>
            <a:off x="2362200" y="1905000"/>
            <a:ext cx="5391742" cy="4038600"/>
          </a:xfrm>
        </p:spPr>
      </p:pic>
      <p:pic>
        <p:nvPicPr>
          <p:cNvPr id="25602" name="Picture 2" descr="http://t3.gstatic.com/images?q=tbn:ANd9GcRKMiNelYSivs1Yrz9KLxyzO9EbLIbXH_v4z_za6AM07vcVyupsbA"/>
          <p:cNvPicPr>
            <a:picLocks noChangeAspect="1" noChangeArrowheads="1"/>
          </p:cNvPicPr>
          <p:nvPr/>
        </p:nvPicPr>
        <p:blipFill>
          <a:blip r:embed="rId4" cstate="print"/>
          <a:srcRect/>
          <a:stretch>
            <a:fillRect/>
          </a:stretch>
        </p:blipFill>
        <p:spPr bwMode="auto">
          <a:xfrm>
            <a:off x="152400" y="304800"/>
            <a:ext cx="1819275" cy="2505076"/>
          </a:xfrm>
          <a:prstGeom prst="rect">
            <a:avLst/>
          </a:prstGeom>
          <a:noFill/>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Had to compete with rats for food! In addition they carried diseases.</a:t>
            </a:r>
            <a:endParaRPr lang="en-US" dirty="0"/>
          </a:p>
        </p:txBody>
      </p:sp>
      <p:pic>
        <p:nvPicPr>
          <p:cNvPr id="28674" name="Picture 2" descr="Pest Control London">
            <a:hlinkClick r:id="rId3"/>
          </p:cNvPr>
          <p:cNvPicPr>
            <a:picLocks noGrp="1" noChangeAspect="1" noChangeArrowheads="1"/>
          </p:cNvPicPr>
          <p:nvPr>
            <p:ph idx="1"/>
          </p:nvPr>
        </p:nvPicPr>
        <p:blipFill>
          <a:blip r:embed="rId4" cstate="print"/>
          <a:srcRect/>
          <a:stretch>
            <a:fillRect/>
          </a:stretch>
        </p:blipFill>
        <p:spPr bwMode="auto">
          <a:xfrm>
            <a:off x="381000" y="1982107"/>
            <a:ext cx="2867741" cy="4318681"/>
          </a:xfrm>
          <a:prstGeom prst="rect">
            <a:avLst/>
          </a:prstGeom>
          <a:noFill/>
        </p:spPr>
      </p:pic>
      <p:pic>
        <p:nvPicPr>
          <p:cNvPr id="6" name="Picture 5" descr="imagesCA43AKW2.jpg"/>
          <p:cNvPicPr>
            <a:picLocks noChangeAspect="1"/>
          </p:cNvPicPr>
          <p:nvPr/>
        </p:nvPicPr>
        <p:blipFill>
          <a:blip r:embed="rId5" cstate="print"/>
          <a:stretch>
            <a:fillRect/>
          </a:stretch>
        </p:blipFill>
        <p:spPr>
          <a:xfrm>
            <a:off x="3124200" y="1752601"/>
            <a:ext cx="6019800" cy="4762500"/>
          </a:xfrm>
          <a:prstGeom prst="rect">
            <a:avLst/>
          </a:prstGeo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next slide might seem funny to you but it was real life for the soldiers in the trenches.</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Latrines</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dirty="0" smtClean="0"/>
              <a:t>Latrines were holes dug into the ground to use the RR.</a:t>
            </a:r>
          </a:p>
          <a:p>
            <a:endParaRPr lang="en-US" dirty="0"/>
          </a:p>
        </p:txBody>
      </p:sp>
      <p:pic>
        <p:nvPicPr>
          <p:cNvPr id="4" name="Content Placeholder 3" descr="latrines.jpg"/>
          <p:cNvPicPr>
            <a:picLocks noChangeAspect="1"/>
          </p:cNvPicPr>
          <p:nvPr/>
        </p:nvPicPr>
        <p:blipFill>
          <a:blip r:embed="rId3" cstate="print"/>
          <a:stretch>
            <a:fillRect/>
          </a:stretch>
        </p:blipFill>
        <p:spPr>
          <a:xfrm>
            <a:off x="1295400" y="2133600"/>
            <a:ext cx="6248400" cy="4497958"/>
          </a:xfrm>
          <a:prstGeom prst="rect">
            <a:avLst/>
          </a:prstGeom>
        </p:spPr>
      </p:pic>
      <p:sp>
        <p:nvSpPr>
          <p:cNvPr id="5" name="Rectangle 4"/>
          <p:cNvSpPr/>
          <p:nvPr/>
        </p:nvSpPr>
        <p:spPr>
          <a:xfrm>
            <a:off x="7848600" y="152400"/>
            <a:ext cx="1088055" cy="369332"/>
          </a:xfrm>
          <a:prstGeom prst="rect">
            <a:avLst/>
          </a:prstGeom>
        </p:spPr>
        <p:txBody>
          <a:bodyPr wrap="none">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Foot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Many soldiers fighting in the WWI suffered from trench foot. This was an infection of the feet caused by cold, wet and insanitary conditions. In the trenches men stood for hours on end in trenches with water without being able to remove wet socks or boots. The feet would gradually go numb and the skin would turn red or blue. If untreated, trench foot could turn gangrenous and result in amputation. Trench foot was a particular problem in the early stages of the war. For example, during the winter of 1914-15 over 20,000 men in the British Army were treated for trench foot.." </a:t>
            </a:r>
          </a:p>
          <a:p>
            <a:endParaRPr lang="en-US" dirty="0"/>
          </a:p>
        </p:txBody>
      </p:sp>
      <p:sp>
        <p:nvSpPr>
          <p:cNvPr id="4" name="Rectangle 3"/>
          <p:cNvSpPr/>
          <p:nvPr/>
        </p:nvSpPr>
        <p:spPr>
          <a:xfrm>
            <a:off x="7543800" y="152400"/>
            <a:ext cx="1389419" cy="369332"/>
          </a:xfrm>
          <a:prstGeom prst="rect">
            <a:avLst/>
          </a:prstGeom>
        </p:spPr>
        <p:txBody>
          <a:bodyPr wrap="none">
            <a:spAutoFit/>
          </a:bodyPr>
          <a:lstStyle/>
          <a:p>
            <a:r>
              <a:rPr lang="en-US" dirty="0" smtClean="0"/>
              <a:t>Take note j/k</a:t>
            </a:r>
            <a:endParaRPr lang="en-US" dirty="0"/>
          </a:p>
        </p:txBody>
      </p:sp>
    </p:spTree>
  </p:cSld>
  <p:clrMapOvr>
    <a:masterClrMapping/>
  </p:clrMapOvr>
  <p:transition>
    <p:newsflash/>
    <p:sndAc>
      <p:stSnd>
        <p:snd r:embed="rId3" name="bomb.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Foot</a:t>
            </a:r>
            <a:endParaRPr lang="en-US" dirty="0"/>
          </a:p>
        </p:txBody>
      </p:sp>
      <p:pic>
        <p:nvPicPr>
          <p:cNvPr id="4" name="Content Placeholder 3" descr="FWWfoot.jpg"/>
          <p:cNvPicPr>
            <a:picLocks noGrp="1" noChangeAspect="1"/>
          </p:cNvPicPr>
          <p:nvPr>
            <p:ph idx="1"/>
          </p:nvPr>
        </p:nvPicPr>
        <p:blipFill>
          <a:blip r:embed="rId3" cstate="print"/>
          <a:stretch>
            <a:fillRect/>
          </a:stretch>
        </p:blipFill>
        <p:spPr>
          <a:xfrm>
            <a:off x="152400" y="1295400"/>
            <a:ext cx="5397500" cy="3683000"/>
          </a:xfrm>
        </p:spPr>
      </p:pic>
      <p:pic>
        <p:nvPicPr>
          <p:cNvPr id="5" name="Picture 4" descr="imagesCAICQX0B.jpg"/>
          <p:cNvPicPr>
            <a:picLocks noChangeAspect="1"/>
          </p:cNvPicPr>
          <p:nvPr/>
        </p:nvPicPr>
        <p:blipFill>
          <a:blip r:embed="rId4" cstate="print"/>
          <a:stretch>
            <a:fillRect/>
          </a:stretch>
        </p:blipFill>
        <p:spPr>
          <a:xfrm>
            <a:off x="4724400" y="3333673"/>
            <a:ext cx="4267200" cy="3524327"/>
          </a:xfrm>
          <a:prstGeom prst="rect">
            <a:avLst/>
          </a:prstGeo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weapons changed the way war was fought .</a:t>
            </a:r>
            <a:endParaRPr lang="en-US" dirty="0"/>
          </a:p>
        </p:txBody>
      </p:sp>
      <p:sp>
        <p:nvSpPr>
          <p:cNvPr id="3" name="Content Placeholder 2"/>
          <p:cNvSpPr>
            <a:spLocks noGrp="1"/>
          </p:cNvSpPr>
          <p:nvPr>
            <p:ph idx="1"/>
          </p:nvPr>
        </p:nvSpPr>
        <p:spPr/>
        <p:txBody>
          <a:bodyPr/>
          <a:lstStyle/>
          <a:p>
            <a:r>
              <a:rPr lang="en-US" dirty="0" smtClean="0"/>
              <a:t>Grenades </a:t>
            </a:r>
          </a:p>
          <a:p>
            <a:r>
              <a:rPr lang="en-US" dirty="0" smtClean="0"/>
              <a:t>Mustard gas</a:t>
            </a:r>
          </a:p>
          <a:p>
            <a:r>
              <a:rPr lang="en-US" dirty="0" smtClean="0"/>
              <a:t>Fighter planes</a:t>
            </a:r>
          </a:p>
          <a:p>
            <a:r>
              <a:rPr lang="en-US" dirty="0" smtClean="0"/>
              <a:t>Machine guns</a:t>
            </a:r>
          </a:p>
          <a:p>
            <a:r>
              <a:rPr lang="en-US" dirty="0" smtClean="0"/>
              <a:t>Flame throwers</a:t>
            </a:r>
          </a:p>
          <a:p>
            <a:r>
              <a:rPr lang="en-US" dirty="0" smtClean="0"/>
              <a:t>Tanks</a:t>
            </a:r>
          </a:p>
          <a:p>
            <a:r>
              <a:rPr lang="en-US" dirty="0" smtClean="0"/>
              <a:t>Submarines</a:t>
            </a:r>
          </a:p>
          <a:p>
            <a:endParaRPr lang="en-US" dirty="0" smtClean="0"/>
          </a:p>
          <a:p>
            <a:endParaRPr lang="en-US" dirty="0"/>
          </a:p>
        </p:txBody>
      </p:sp>
      <p:pic>
        <p:nvPicPr>
          <p:cNvPr id="4" name="Picture 8" descr="http://0.tqn.com/d/history1900s/1/0/Q/3/wwi17.gif"/>
          <p:cNvPicPr>
            <a:picLocks noChangeAspect="1" noChangeArrowheads="1"/>
          </p:cNvPicPr>
          <p:nvPr/>
        </p:nvPicPr>
        <p:blipFill>
          <a:blip r:embed="rId3" cstate="print"/>
          <a:srcRect/>
          <a:stretch>
            <a:fillRect/>
          </a:stretch>
        </p:blipFill>
        <p:spPr bwMode="auto">
          <a:xfrm>
            <a:off x="4038600" y="1447800"/>
            <a:ext cx="3657600" cy="2273643"/>
          </a:xfrm>
          <a:prstGeom prst="rect">
            <a:avLst/>
          </a:prstGeom>
          <a:noFill/>
        </p:spPr>
      </p:pic>
      <p:pic>
        <p:nvPicPr>
          <p:cNvPr id="5" name="Picture 2" descr="http://www.flamesofwar.com/Portals/0/all_images/weapons/Churchill-IV-NA75.jpg"/>
          <p:cNvPicPr>
            <a:picLocks noChangeAspect="1" noChangeArrowheads="1"/>
          </p:cNvPicPr>
          <p:nvPr/>
        </p:nvPicPr>
        <p:blipFill>
          <a:blip r:embed="rId4" cstate="print"/>
          <a:srcRect/>
          <a:stretch>
            <a:fillRect/>
          </a:stretch>
        </p:blipFill>
        <p:spPr bwMode="auto">
          <a:xfrm>
            <a:off x="4114800" y="3962400"/>
            <a:ext cx="3810000" cy="2286000"/>
          </a:xfrm>
          <a:prstGeom prst="rect">
            <a:avLst/>
          </a:prstGeom>
          <a:noFill/>
        </p:spPr>
      </p:pic>
      <p:sp>
        <p:nvSpPr>
          <p:cNvPr id="6" name="Rectangle 5"/>
          <p:cNvSpPr/>
          <p:nvPr/>
        </p:nvSpPr>
        <p:spPr>
          <a:xfrm>
            <a:off x="8055945" y="152400"/>
            <a:ext cx="1088055" cy="369332"/>
          </a:xfrm>
          <a:prstGeom prst="rect">
            <a:avLst/>
          </a:prstGeom>
        </p:spPr>
        <p:txBody>
          <a:bodyPr wrap="none">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Weapons</a:t>
            </a:r>
            <a:endParaRPr lang="en-US" dirty="0"/>
          </a:p>
        </p:txBody>
      </p:sp>
      <p:pic>
        <p:nvPicPr>
          <p:cNvPr id="4" name="Content Placeholder 3" descr="usww1types.jpg"/>
          <p:cNvPicPr>
            <a:picLocks noGrp="1" noChangeAspect="1"/>
          </p:cNvPicPr>
          <p:nvPr>
            <p:ph idx="1"/>
          </p:nvPr>
        </p:nvPicPr>
        <p:blipFill>
          <a:blip r:embed="rId3" cstate="print"/>
          <a:stretch>
            <a:fillRect/>
          </a:stretch>
        </p:blipFill>
        <p:spPr>
          <a:xfrm>
            <a:off x="304800" y="1447800"/>
            <a:ext cx="5080000" cy="2616200"/>
          </a:xfrm>
        </p:spPr>
      </p:pic>
      <p:pic>
        <p:nvPicPr>
          <p:cNvPr id="5" name="Picture 4" descr="image084.jpg"/>
          <p:cNvPicPr>
            <a:picLocks noChangeAspect="1"/>
          </p:cNvPicPr>
          <p:nvPr/>
        </p:nvPicPr>
        <p:blipFill>
          <a:blip r:embed="rId4" cstate="print"/>
          <a:stretch>
            <a:fillRect/>
          </a:stretch>
        </p:blipFill>
        <p:spPr>
          <a:xfrm>
            <a:off x="4800600" y="3810000"/>
            <a:ext cx="3686175" cy="2457450"/>
          </a:xfrm>
          <a:prstGeom prst="rect">
            <a:avLst/>
          </a:prstGeom>
        </p:spPr>
      </p:pic>
      <p:sp>
        <p:nvSpPr>
          <p:cNvPr id="6" name="TextBox 5"/>
          <p:cNvSpPr txBox="1"/>
          <p:nvPr/>
        </p:nvSpPr>
        <p:spPr>
          <a:xfrm>
            <a:off x="5638800" y="3048000"/>
            <a:ext cx="2242131" cy="646331"/>
          </a:xfrm>
          <a:prstGeom prst="rect">
            <a:avLst/>
          </a:prstGeom>
          <a:noFill/>
        </p:spPr>
        <p:txBody>
          <a:bodyPr wrap="square" rtlCol="0">
            <a:spAutoFit/>
          </a:bodyPr>
          <a:lstStyle/>
          <a:p>
            <a:r>
              <a:rPr lang="en-US" dirty="0" smtClean="0"/>
              <a:t>Skin blisters from mustard gas.</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guns</a:t>
            </a:r>
            <a:endParaRPr lang="en-US" dirty="0"/>
          </a:p>
        </p:txBody>
      </p:sp>
      <p:pic>
        <p:nvPicPr>
          <p:cNvPr id="4" name="Content Placeholder 3" descr="machine guns.bmp"/>
          <p:cNvPicPr>
            <a:picLocks noGrp="1" noChangeAspect="1"/>
          </p:cNvPicPr>
          <p:nvPr>
            <p:ph idx="1"/>
          </p:nvPr>
        </p:nvPicPr>
        <p:blipFill>
          <a:blip r:embed="rId3" cstate="print"/>
          <a:stretch>
            <a:fillRect/>
          </a:stretch>
        </p:blipFill>
        <p:spPr>
          <a:xfrm>
            <a:off x="762000" y="1447800"/>
            <a:ext cx="2457143" cy="1857143"/>
          </a:xfrm>
        </p:spPr>
      </p:pic>
      <p:pic>
        <p:nvPicPr>
          <p:cNvPr id="5" name="Picture 4" descr="untitled.bmp"/>
          <p:cNvPicPr>
            <a:picLocks noChangeAspect="1"/>
          </p:cNvPicPr>
          <p:nvPr/>
        </p:nvPicPr>
        <p:blipFill>
          <a:blip r:embed="rId4" cstate="print"/>
          <a:stretch>
            <a:fillRect/>
          </a:stretch>
        </p:blipFill>
        <p:spPr>
          <a:xfrm>
            <a:off x="2819400" y="2819400"/>
            <a:ext cx="5745027" cy="3576562"/>
          </a:xfrm>
          <a:prstGeom prst="rect">
            <a:avLst/>
          </a:prstGeo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Planes</a:t>
            </a:r>
            <a:endParaRPr lang="en-US" dirty="0"/>
          </a:p>
        </p:txBody>
      </p:sp>
      <p:pic>
        <p:nvPicPr>
          <p:cNvPr id="4" name="Content Placeholder 3" descr="rof-nieuport.jpg"/>
          <p:cNvPicPr>
            <a:picLocks noGrp="1" noChangeAspect="1"/>
          </p:cNvPicPr>
          <p:nvPr>
            <p:ph idx="1"/>
          </p:nvPr>
        </p:nvPicPr>
        <p:blipFill>
          <a:blip r:embed="rId3" cstate="print"/>
          <a:stretch>
            <a:fillRect/>
          </a:stretch>
        </p:blipFill>
        <p:spPr>
          <a:xfrm>
            <a:off x="457200" y="1805781"/>
            <a:ext cx="8229600" cy="4114800"/>
          </a:xfr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Europe during WWI</a:t>
            </a:r>
            <a:endParaRPr lang="en-US" dirty="0"/>
          </a:p>
        </p:txBody>
      </p:sp>
      <p:pic>
        <p:nvPicPr>
          <p:cNvPr id="4" name="Picture 4" descr="Europe1914map"/>
          <p:cNvPicPr>
            <a:picLocks noGrp="1" noChangeAspect="1" noChangeArrowheads="1"/>
          </p:cNvPicPr>
          <p:nvPr>
            <p:ph idx="1"/>
          </p:nvPr>
        </p:nvPicPr>
        <p:blipFill>
          <a:blip r:embed="rId3" cstate="print"/>
          <a:stretch>
            <a:fillRect/>
          </a:stretch>
        </p:blipFill>
        <p:spPr bwMode="auto">
          <a:xfrm>
            <a:off x="2176405" y="1600200"/>
            <a:ext cx="4791190" cy="4525963"/>
          </a:xfrm>
          <a:prstGeom prst="rect">
            <a:avLst/>
          </a:prstGeom>
          <a:noFill/>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Flame Throwers</a:t>
            </a:r>
            <a:endParaRPr lang="en-US" dirty="0"/>
          </a:p>
        </p:txBody>
      </p:sp>
      <p:pic>
        <p:nvPicPr>
          <p:cNvPr id="4" name="Content Placeholder 3" descr="frenchflamethrowers.jpg"/>
          <p:cNvPicPr>
            <a:picLocks noGrp="1" noChangeAspect="1"/>
          </p:cNvPicPr>
          <p:nvPr>
            <p:ph idx="1"/>
          </p:nvPr>
        </p:nvPicPr>
        <p:blipFill>
          <a:blip r:embed="rId3" cstate="print"/>
          <a:stretch>
            <a:fillRect/>
          </a:stretch>
        </p:blipFill>
        <p:spPr>
          <a:xfrm>
            <a:off x="1371600" y="1295400"/>
            <a:ext cx="5892935" cy="5105400"/>
          </a:xfr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Tanks</a:t>
            </a:r>
            <a:endParaRPr lang="en-US" dirty="0"/>
          </a:p>
        </p:txBody>
      </p:sp>
      <p:pic>
        <p:nvPicPr>
          <p:cNvPr id="4" name="Content Placeholder 3" descr="americatank.jpg"/>
          <p:cNvPicPr>
            <a:picLocks noGrp="1" noChangeAspect="1"/>
          </p:cNvPicPr>
          <p:nvPr>
            <p:ph idx="1"/>
          </p:nvPr>
        </p:nvPicPr>
        <p:blipFill>
          <a:blip r:embed="rId3" cstate="print"/>
          <a:stretch>
            <a:fillRect/>
          </a:stretch>
        </p:blipFill>
        <p:spPr>
          <a:xfrm>
            <a:off x="381000" y="1143000"/>
            <a:ext cx="5233987" cy="3274741"/>
          </a:xfrm>
        </p:spPr>
      </p:pic>
      <p:pic>
        <p:nvPicPr>
          <p:cNvPr id="5" name="Picture 4" descr="britishwhippets.jpg"/>
          <p:cNvPicPr>
            <a:picLocks noChangeAspect="1"/>
          </p:cNvPicPr>
          <p:nvPr/>
        </p:nvPicPr>
        <p:blipFill>
          <a:blip r:embed="rId4" cstate="print"/>
          <a:stretch>
            <a:fillRect/>
          </a:stretch>
        </p:blipFill>
        <p:spPr>
          <a:xfrm>
            <a:off x="3886200" y="3636882"/>
            <a:ext cx="5029200" cy="2989708"/>
          </a:xfrm>
          <a:prstGeom prst="rect">
            <a:avLst/>
          </a:prstGeom>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WWI</a:t>
            </a:r>
            <a:endParaRPr lang="en-US" dirty="0"/>
          </a:p>
        </p:txBody>
      </p:sp>
      <p:sp>
        <p:nvSpPr>
          <p:cNvPr id="3" name="Content Placeholder 2"/>
          <p:cNvSpPr>
            <a:spLocks noGrp="1"/>
          </p:cNvSpPr>
          <p:nvPr>
            <p:ph idx="1"/>
          </p:nvPr>
        </p:nvSpPr>
        <p:spPr/>
        <p:txBody>
          <a:bodyPr>
            <a:normAutofit/>
          </a:bodyPr>
          <a:lstStyle/>
          <a:p>
            <a:r>
              <a:rPr lang="en-US" dirty="0" smtClean="0"/>
              <a:t>22,000,000 million people died.</a:t>
            </a:r>
          </a:p>
          <a:p>
            <a:r>
              <a:rPr lang="en-US" dirty="0" smtClean="0"/>
              <a:t>Cities destroyed.</a:t>
            </a:r>
          </a:p>
          <a:p>
            <a:r>
              <a:rPr lang="en-US" dirty="0" smtClean="0"/>
              <a:t>A lot of people left poor &amp; homeless.</a:t>
            </a:r>
          </a:p>
          <a:p>
            <a:r>
              <a:rPr lang="en-US" dirty="0" smtClean="0"/>
              <a:t>New countries created. Old countries deleted.</a:t>
            </a:r>
          </a:p>
          <a:p>
            <a:endParaRPr lang="en-US" dirty="0"/>
          </a:p>
          <a:p>
            <a:endParaRPr lang="en-US" dirty="0" smtClean="0"/>
          </a:p>
          <a:p>
            <a:pPr>
              <a:buNone/>
            </a:pPr>
            <a:endParaRPr lang="en-US" sz="9600" dirty="0" smtClean="0"/>
          </a:p>
          <a:p>
            <a:pPr>
              <a:buNone/>
            </a:pPr>
            <a:endParaRPr lang="en-US" dirty="0"/>
          </a:p>
        </p:txBody>
      </p:sp>
      <p:sp>
        <p:nvSpPr>
          <p:cNvPr id="4" name="Rectangle 3"/>
          <p:cNvSpPr/>
          <p:nvPr/>
        </p:nvSpPr>
        <p:spPr>
          <a:xfrm>
            <a:off x="7696200" y="228600"/>
            <a:ext cx="1088055" cy="369332"/>
          </a:xfrm>
          <a:prstGeom prst="rect">
            <a:avLst/>
          </a:prstGeom>
        </p:spPr>
        <p:txBody>
          <a:bodyPr wrap="square">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See WWI video 5 min</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Germany was to blame for the war!</a:t>
            </a:r>
            <a:endParaRPr lang="en-US" dirty="0"/>
          </a:p>
        </p:txBody>
      </p:sp>
      <p:pic>
        <p:nvPicPr>
          <p:cNvPr id="4" name="Content Placeholder 3" descr="germany flag.bmp"/>
          <p:cNvPicPr>
            <a:picLocks noGrp="1" noChangeAspect="1"/>
          </p:cNvPicPr>
          <p:nvPr>
            <p:ph idx="1"/>
          </p:nvPr>
        </p:nvPicPr>
        <p:blipFill>
          <a:blip r:embed="rId3" cstate="print"/>
          <a:stretch>
            <a:fillRect/>
          </a:stretch>
        </p:blipFill>
        <p:spPr>
          <a:xfrm>
            <a:off x="838200" y="1524000"/>
            <a:ext cx="2723810" cy="1676191"/>
          </a:xfrm>
        </p:spPr>
      </p:pic>
      <p:pic>
        <p:nvPicPr>
          <p:cNvPr id="5" name="Picture 4" descr="map%20WWI%20after%20new%20European%20countries%20B.jpg"/>
          <p:cNvPicPr>
            <a:picLocks noChangeAspect="1"/>
          </p:cNvPicPr>
          <p:nvPr/>
        </p:nvPicPr>
        <p:blipFill>
          <a:blip r:embed="rId4" cstate="print"/>
          <a:stretch>
            <a:fillRect/>
          </a:stretch>
        </p:blipFill>
        <p:spPr>
          <a:xfrm>
            <a:off x="3733800" y="1524000"/>
            <a:ext cx="4913236" cy="5334000"/>
          </a:xfrm>
          <a:prstGeom prst="rect">
            <a:avLst/>
          </a:prstGeom>
        </p:spPr>
      </p:pic>
      <p:sp>
        <p:nvSpPr>
          <p:cNvPr id="6" name="Rectangle 5"/>
          <p:cNvSpPr/>
          <p:nvPr/>
        </p:nvSpPr>
        <p:spPr>
          <a:xfrm>
            <a:off x="7848600" y="152400"/>
            <a:ext cx="1088055" cy="369332"/>
          </a:xfrm>
          <a:prstGeom prst="rect">
            <a:avLst/>
          </a:prstGeom>
        </p:spPr>
        <p:txBody>
          <a:bodyPr wrap="none">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Europe before/after WWI</a:t>
            </a:r>
            <a:endParaRPr lang="en-US" dirty="0"/>
          </a:p>
        </p:txBody>
      </p:sp>
      <p:pic>
        <p:nvPicPr>
          <p:cNvPr id="4" name="Picture 5" descr="mso7C416"/>
          <p:cNvPicPr>
            <a:picLocks noGrp="1" noChangeAspect="1" noChangeArrowheads="1"/>
          </p:cNvPicPr>
          <p:nvPr>
            <p:ph idx="1"/>
          </p:nvPr>
        </p:nvPicPr>
        <p:blipFill>
          <a:blip r:embed="rId3" cstate="print"/>
          <a:stretch>
            <a:fillRect/>
          </a:stretch>
        </p:blipFill>
        <p:spPr>
          <a:xfrm>
            <a:off x="4343400" y="1600200"/>
            <a:ext cx="4530225" cy="4525963"/>
          </a:xfrm>
          <a:noFill/>
          <a:ln/>
        </p:spPr>
      </p:pic>
      <p:pic>
        <p:nvPicPr>
          <p:cNvPr id="5" name="Picture 4" descr="Europe1914map"/>
          <p:cNvPicPr>
            <a:picLocks noChangeAspect="1" noChangeArrowheads="1"/>
          </p:cNvPicPr>
          <p:nvPr/>
        </p:nvPicPr>
        <p:blipFill>
          <a:blip r:embed="rId4" cstate="print"/>
          <a:srcRect/>
          <a:stretch>
            <a:fillRect/>
          </a:stretch>
        </p:blipFill>
        <p:spPr bwMode="auto">
          <a:xfrm>
            <a:off x="0" y="1981200"/>
            <a:ext cx="4436598" cy="4191000"/>
          </a:xfrm>
          <a:prstGeom prst="rect">
            <a:avLst/>
          </a:prstGeom>
          <a:noFill/>
        </p:spPr>
      </p:pic>
    </p:spTree>
  </p:cSld>
  <p:clrMapOvr>
    <a:masterClrMapping/>
  </p:clrMapOvr>
  <p:transition>
    <p:newsflash/>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causes of WWI</a:t>
            </a:r>
            <a:endParaRPr lang="en-US" dirty="0"/>
          </a:p>
        </p:txBody>
      </p:sp>
      <p:sp>
        <p:nvSpPr>
          <p:cNvPr id="3" name="Content Placeholder 2"/>
          <p:cNvSpPr>
            <a:spLocks noGrp="1"/>
          </p:cNvSpPr>
          <p:nvPr>
            <p:ph idx="1"/>
          </p:nvPr>
        </p:nvSpPr>
        <p:spPr/>
        <p:txBody>
          <a:bodyPr/>
          <a:lstStyle/>
          <a:p>
            <a:r>
              <a:rPr lang="en-US" dirty="0" smtClean="0"/>
              <a:t>1-Nationalism</a:t>
            </a:r>
          </a:p>
          <a:p>
            <a:r>
              <a:rPr lang="en-US" dirty="0" smtClean="0"/>
              <a:t>2-Militarism</a:t>
            </a:r>
          </a:p>
          <a:p>
            <a:r>
              <a:rPr lang="en-US" dirty="0" smtClean="0"/>
              <a:t>3-Murder of the Archduke</a:t>
            </a:r>
          </a:p>
          <a:p>
            <a:r>
              <a:rPr lang="en-US" dirty="0" smtClean="0"/>
              <a:t>4-Alliances</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a:t>
            </a:r>
            <a:endParaRPr lang="en-US" dirty="0"/>
          </a:p>
        </p:txBody>
      </p:sp>
      <p:sp>
        <p:nvSpPr>
          <p:cNvPr id="3" name="Content Placeholder 2"/>
          <p:cNvSpPr>
            <a:spLocks noGrp="1"/>
          </p:cNvSpPr>
          <p:nvPr>
            <p:ph idx="1"/>
          </p:nvPr>
        </p:nvSpPr>
        <p:spPr/>
        <p:txBody>
          <a:bodyPr/>
          <a:lstStyle/>
          <a:p>
            <a:r>
              <a:rPr lang="en-US" dirty="0" smtClean="0"/>
              <a:t>not taking part or giving assistance in a dispute or war between others.</a:t>
            </a:r>
            <a:endParaRPr lang="en-US" dirty="0"/>
          </a:p>
        </p:txBody>
      </p:sp>
      <p:sp>
        <p:nvSpPr>
          <p:cNvPr id="4" name="TextBox 3"/>
          <p:cNvSpPr txBox="1"/>
          <p:nvPr/>
        </p:nvSpPr>
        <p:spPr>
          <a:xfrm>
            <a:off x="7772400" y="228600"/>
            <a:ext cx="1088055" cy="369332"/>
          </a:xfrm>
          <a:prstGeom prst="rect">
            <a:avLst/>
          </a:prstGeom>
          <a:noFill/>
        </p:spPr>
        <p:txBody>
          <a:bodyPr wrap="none" rtlCol="0">
            <a:spAutoFit/>
          </a:bodyPr>
          <a:lstStyle/>
          <a:p>
            <a:r>
              <a:rPr lang="en-US" dirty="0" smtClean="0"/>
              <a:t>Take note</a:t>
            </a:r>
            <a:endParaRPr lang="en-US" dirty="0"/>
          </a:p>
        </p:txBody>
      </p:sp>
      <p:pic>
        <p:nvPicPr>
          <p:cNvPr id="1026" name="Picture 2" descr="http://ts4.mm.bing.net/th?id=HN.608019609484919618&amp;w=155&amp;h=170&amp;c=7&amp;rs=1&amp;pid=1.7"/>
          <p:cNvPicPr>
            <a:picLocks noChangeAspect="1" noChangeArrowheads="1"/>
          </p:cNvPicPr>
          <p:nvPr/>
        </p:nvPicPr>
        <p:blipFill>
          <a:blip r:embed="rId3" cstate="print"/>
          <a:srcRect/>
          <a:stretch>
            <a:fillRect/>
          </a:stretch>
        </p:blipFill>
        <p:spPr bwMode="auto">
          <a:xfrm>
            <a:off x="2971800" y="2667000"/>
            <a:ext cx="3000375" cy="3290736"/>
          </a:xfrm>
          <a:prstGeom prst="rect">
            <a:avLst/>
          </a:prstGeom>
          <a:noFill/>
        </p:spPr>
      </p:pic>
    </p:spTree>
  </p:cSld>
  <p:clrMapOvr>
    <a:masterClrMapping/>
  </p:clrMapOvr>
  <p:transition>
    <p:newsflash/>
    <p:sndAc>
      <p:stSnd>
        <p:snd r:embed="rId2" name="bomb.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president at the time was Woodrow Wilson.</a:t>
            </a:r>
            <a:endParaRPr lang="en-US" dirty="0"/>
          </a:p>
        </p:txBody>
      </p:sp>
      <p:pic>
        <p:nvPicPr>
          <p:cNvPr id="4" name="Content Placeholder 3" descr="28woodrowwilson.jpg"/>
          <p:cNvPicPr>
            <a:picLocks noGrp="1" noChangeAspect="1"/>
          </p:cNvPicPr>
          <p:nvPr>
            <p:ph idx="1"/>
          </p:nvPr>
        </p:nvPicPr>
        <p:blipFill>
          <a:blip r:embed="rId3" cstate="print"/>
          <a:stretch>
            <a:fillRect/>
          </a:stretch>
        </p:blipFill>
        <p:spPr>
          <a:xfrm>
            <a:off x="762000" y="2209800"/>
            <a:ext cx="7043907" cy="3975894"/>
          </a:xfrm>
        </p:spPr>
      </p:pic>
      <p:sp>
        <p:nvSpPr>
          <p:cNvPr id="5" name="TextBox 4"/>
          <p:cNvSpPr txBox="1"/>
          <p:nvPr/>
        </p:nvSpPr>
        <p:spPr>
          <a:xfrm>
            <a:off x="7772400" y="76200"/>
            <a:ext cx="1219200" cy="369332"/>
          </a:xfrm>
          <a:prstGeom prst="rect">
            <a:avLst/>
          </a:prstGeom>
          <a:noFill/>
        </p:spPr>
        <p:txBody>
          <a:bodyPr wrap="square" rtlCol="0">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caused WWI?</a:t>
            </a:r>
            <a:endParaRPr lang="en-US" dirty="0"/>
          </a:p>
        </p:txBody>
      </p:sp>
      <p:pic>
        <p:nvPicPr>
          <p:cNvPr id="5" name="Content Placeholder 4" descr="imagesCAD2OTZ0.jpg"/>
          <p:cNvPicPr>
            <a:picLocks noGrp="1" noChangeAspect="1"/>
          </p:cNvPicPr>
          <p:nvPr>
            <p:ph idx="1"/>
          </p:nvPr>
        </p:nvPicPr>
        <p:blipFill>
          <a:blip r:embed="rId3" cstate="print"/>
          <a:stretch>
            <a:fillRect/>
          </a:stretch>
        </p:blipFill>
        <p:spPr>
          <a:xfrm>
            <a:off x="3810000" y="1295400"/>
            <a:ext cx="1149849" cy="1295400"/>
          </a:xfrm>
        </p:spPr>
      </p:pic>
      <p:sp>
        <p:nvSpPr>
          <p:cNvPr id="4" name="TextBox 3"/>
          <p:cNvSpPr txBox="1"/>
          <p:nvPr/>
        </p:nvSpPr>
        <p:spPr>
          <a:xfrm>
            <a:off x="7848600" y="304800"/>
            <a:ext cx="1088055" cy="369332"/>
          </a:xfrm>
          <a:prstGeom prst="rect">
            <a:avLst/>
          </a:prstGeom>
          <a:noFill/>
        </p:spPr>
        <p:txBody>
          <a:bodyPr wrap="none" rtlCol="0">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1-Nationalism-strong pride in ones country.</a:t>
            </a:r>
            <a:endParaRPr lang="en-US" dirty="0"/>
          </a:p>
        </p:txBody>
      </p:sp>
      <p:sp>
        <p:nvSpPr>
          <p:cNvPr id="3" name="Content Placeholder 2"/>
          <p:cNvSpPr>
            <a:spLocks noGrp="1"/>
          </p:cNvSpPr>
          <p:nvPr>
            <p:ph idx="1"/>
          </p:nvPr>
        </p:nvSpPr>
        <p:spPr/>
        <p:txBody>
          <a:bodyPr/>
          <a:lstStyle/>
          <a:p>
            <a:endParaRPr lang="en-US" dirty="0"/>
          </a:p>
        </p:txBody>
      </p:sp>
      <p:pic>
        <p:nvPicPr>
          <p:cNvPr id="6" name="Picture 5" descr="untitled.bmp"/>
          <p:cNvPicPr>
            <a:picLocks noChangeAspect="1"/>
          </p:cNvPicPr>
          <p:nvPr/>
        </p:nvPicPr>
        <p:blipFill>
          <a:blip r:embed="rId4" cstate="print"/>
          <a:stretch>
            <a:fillRect/>
          </a:stretch>
        </p:blipFill>
        <p:spPr>
          <a:xfrm>
            <a:off x="1371600" y="2667000"/>
            <a:ext cx="5867427" cy="3652762"/>
          </a:xfrm>
          <a:prstGeom prst="rect">
            <a:avLst/>
          </a:prstGeom>
        </p:spPr>
      </p:pic>
      <p:sp>
        <p:nvSpPr>
          <p:cNvPr id="5" name="TextBox 4"/>
          <p:cNvSpPr txBox="1"/>
          <p:nvPr/>
        </p:nvSpPr>
        <p:spPr>
          <a:xfrm flipH="1">
            <a:off x="8458200" y="0"/>
            <a:ext cx="792481" cy="646331"/>
          </a:xfrm>
          <a:prstGeom prst="rect">
            <a:avLst/>
          </a:prstGeom>
          <a:noFill/>
        </p:spPr>
        <p:txBody>
          <a:bodyPr wrap="square" rtlCol="0">
            <a:spAutoFit/>
          </a:bodyPr>
          <a:lstStyle/>
          <a:p>
            <a:r>
              <a:rPr lang="en-US" dirty="0" smtClean="0"/>
              <a:t>Take note</a:t>
            </a:r>
            <a:endParaRPr lang="en-US" dirty="0"/>
          </a:p>
        </p:txBody>
      </p:sp>
    </p:spTree>
  </p:cSld>
  <p:clrMapOvr>
    <a:masterClrMapping/>
  </p:clrMapOvr>
  <p:transition>
    <p:newsflash/>
    <p:sndAc>
      <p:stSnd>
        <p:snd r:embed="rId3" name="bomb.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2-Militarism</a:t>
            </a:r>
            <a:endParaRPr lang="en-US" dirty="0"/>
          </a:p>
        </p:txBody>
      </p:sp>
      <p:sp>
        <p:nvSpPr>
          <p:cNvPr id="3" name="Content Placeholder 2"/>
          <p:cNvSpPr>
            <a:spLocks noGrp="1"/>
          </p:cNvSpPr>
          <p:nvPr>
            <p:ph idx="1"/>
          </p:nvPr>
        </p:nvSpPr>
        <p:spPr/>
        <p:txBody>
          <a:bodyPr/>
          <a:lstStyle/>
          <a:p>
            <a:r>
              <a:rPr lang="en-US" dirty="0" smtClean="0"/>
              <a:t>Militarism- building up of a strong military.</a:t>
            </a:r>
          </a:p>
          <a:p>
            <a:endParaRPr lang="en-US" dirty="0"/>
          </a:p>
        </p:txBody>
      </p:sp>
      <p:pic>
        <p:nvPicPr>
          <p:cNvPr id="4" name="Picture 3" descr="militarism.gif"/>
          <p:cNvPicPr>
            <a:picLocks noChangeAspect="1"/>
          </p:cNvPicPr>
          <p:nvPr/>
        </p:nvPicPr>
        <p:blipFill>
          <a:blip r:embed="rId3" cstate="print"/>
          <a:stretch>
            <a:fillRect/>
          </a:stretch>
        </p:blipFill>
        <p:spPr>
          <a:xfrm>
            <a:off x="4953000" y="2667000"/>
            <a:ext cx="4019550" cy="3228975"/>
          </a:xfrm>
          <a:prstGeom prst="rect">
            <a:avLst/>
          </a:prstGeom>
        </p:spPr>
      </p:pic>
      <p:pic>
        <p:nvPicPr>
          <p:cNvPr id="8194" name="Picture 2" descr="http://cdn.dipity.com/uploads/events/cb9d55b5e5d735fb89ef7c9beee5d92f_1M.png"/>
          <p:cNvPicPr>
            <a:picLocks noChangeAspect="1" noChangeArrowheads="1"/>
          </p:cNvPicPr>
          <p:nvPr/>
        </p:nvPicPr>
        <p:blipFill>
          <a:blip r:embed="rId4" cstate="print"/>
          <a:srcRect/>
          <a:stretch>
            <a:fillRect/>
          </a:stretch>
        </p:blipFill>
        <p:spPr bwMode="auto">
          <a:xfrm>
            <a:off x="304800" y="2895600"/>
            <a:ext cx="4370798" cy="3162300"/>
          </a:xfrm>
          <a:prstGeom prst="rect">
            <a:avLst/>
          </a:prstGeom>
          <a:noFill/>
        </p:spPr>
      </p:pic>
      <p:sp>
        <p:nvSpPr>
          <p:cNvPr id="6" name="TextBox 5"/>
          <p:cNvSpPr txBox="1"/>
          <p:nvPr/>
        </p:nvSpPr>
        <p:spPr>
          <a:xfrm>
            <a:off x="7924800" y="152400"/>
            <a:ext cx="1088055" cy="369332"/>
          </a:xfrm>
          <a:prstGeom prst="rect">
            <a:avLst/>
          </a:prstGeom>
          <a:noFill/>
        </p:spPr>
        <p:txBody>
          <a:bodyPr wrap="none" rtlCol="0">
            <a:spAutoFit/>
          </a:bodyPr>
          <a:lstStyle/>
          <a:p>
            <a:r>
              <a:rPr lang="en-US" dirty="0" smtClean="0"/>
              <a:t>Take note</a:t>
            </a:r>
            <a:endParaRPr lang="en-US" dirty="0"/>
          </a:p>
        </p:txBody>
      </p:sp>
    </p:spTree>
  </p:cSld>
  <p:clrMapOvr>
    <a:masterClrMapping/>
  </p:clrMapOvr>
  <p:transition>
    <p:newsflash/>
    <p:sndAc>
      <p:stSnd>
        <p:snd r:embed="rId2" name="bomb.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2285</TotalTime>
  <Words>655</Words>
  <Application>Microsoft Office PowerPoint</Application>
  <PresentationFormat>On-screen Show (4:3)</PresentationFormat>
  <Paragraphs>115</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WWI</vt:lpstr>
      <vt:lpstr>Slide 2</vt:lpstr>
      <vt:lpstr>Europe in reference to the world</vt:lpstr>
      <vt:lpstr>Map of Europe during WWI</vt:lpstr>
      <vt:lpstr>Neutral</vt:lpstr>
      <vt:lpstr>Our president at the time was Woodrow Wilson.</vt:lpstr>
      <vt:lpstr>What caused WWI?</vt:lpstr>
      <vt:lpstr>1-Nationalism-strong pride in ones country.</vt:lpstr>
      <vt:lpstr>2-Militarism</vt:lpstr>
      <vt:lpstr>Slide 10</vt:lpstr>
      <vt:lpstr>“The shot heard around the world”</vt:lpstr>
      <vt:lpstr>Gavrilo Princip- 19 years old from Serbia was responsible for the murder.</vt:lpstr>
      <vt:lpstr>4-Alliances</vt:lpstr>
      <vt:lpstr>WWI Alliances</vt:lpstr>
      <vt:lpstr>Domino Effect</vt:lpstr>
      <vt:lpstr>Why did the U.S. enter the war?</vt:lpstr>
      <vt:lpstr>German U Boat</vt:lpstr>
      <vt:lpstr>German U Boat</vt:lpstr>
      <vt:lpstr>Slide 19</vt:lpstr>
      <vt:lpstr>Zimmerman Telegram</vt:lpstr>
      <vt:lpstr>German dogs with gas masks</vt:lpstr>
      <vt:lpstr>Dogs were used to help detect mines and help wounded soldiers.</vt:lpstr>
      <vt:lpstr>Why is Trench Warfare not the best way to fight?</vt:lpstr>
      <vt:lpstr>Primary source</vt:lpstr>
      <vt:lpstr>Life in the Trenches</vt:lpstr>
      <vt:lpstr>Trench Warfare</vt:lpstr>
      <vt:lpstr>Machine guns</vt:lpstr>
      <vt:lpstr>Slide 28</vt:lpstr>
      <vt:lpstr>No mans land</vt:lpstr>
      <vt:lpstr>Lice</vt:lpstr>
      <vt:lpstr>Had to compete with rats for food! In addition they carried diseases.</vt:lpstr>
      <vt:lpstr>Slide 32</vt:lpstr>
      <vt:lpstr>Latrines</vt:lpstr>
      <vt:lpstr>Trench Foot</vt:lpstr>
      <vt:lpstr>Trench Foot</vt:lpstr>
      <vt:lpstr>New weapons changed the way war was fought .</vt:lpstr>
      <vt:lpstr>Weapons</vt:lpstr>
      <vt:lpstr>Machine guns</vt:lpstr>
      <vt:lpstr>Planes</vt:lpstr>
      <vt:lpstr>Flame Throwers</vt:lpstr>
      <vt:lpstr>Tanks</vt:lpstr>
      <vt:lpstr>Effects of WWI</vt:lpstr>
      <vt:lpstr>Slide 43</vt:lpstr>
      <vt:lpstr>Germany was to blame for the war!</vt:lpstr>
      <vt:lpstr>Map of Europe before/after WWI</vt:lpstr>
      <vt:lpstr>The causes of WWI</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dc:title>
  <dc:creator>Oliveira Middle School</dc:creator>
  <cp:lastModifiedBy>BISD</cp:lastModifiedBy>
  <cp:revision>107</cp:revision>
  <dcterms:created xsi:type="dcterms:W3CDTF">2012-03-19T14:26:14Z</dcterms:created>
  <dcterms:modified xsi:type="dcterms:W3CDTF">2014-05-08T13:15:38Z</dcterms:modified>
</cp:coreProperties>
</file>